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71"/>
  </p:notesMasterIdLst>
  <p:handoutMasterIdLst>
    <p:handoutMasterId r:id="rId72"/>
  </p:handoutMasterIdLst>
  <p:sldIdLst>
    <p:sldId id="2102" r:id="rId2"/>
    <p:sldId id="1174" r:id="rId3"/>
    <p:sldId id="1580" r:id="rId4"/>
    <p:sldId id="1176" r:id="rId5"/>
    <p:sldId id="1177" r:id="rId6"/>
    <p:sldId id="1178" r:id="rId7"/>
    <p:sldId id="1179" r:id="rId8"/>
    <p:sldId id="1180" r:id="rId9"/>
    <p:sldId id="1291" r:id="rId10"/>
    <p:sldId id="1292" r:id="rId11"/>
    <p:sldId id="1181" r:id="rId12"/>
    <p:sldId id="1182" r:id="rId13"/>
    <p:sldId id="1293" r:id="rId14"/>
    <p:sldId id="1183" r:id="rId15"/>
    <p:sldId id="1184" r:id="rId16"/>
    <p:sldId id="1185" r:id="rId17"/>
    <p:sldId id="1186" r:id="rId18"/>
    <p:sldId id="1187" r:id="rId19"/>
    <p:sldId id="1188" r:id="rId20"/>
    <p:sldId id="1189" r:id="rId21"/>
    <p:sldId id="1190" r:id="rId22"/>
    <p:sldId id="1191" r:id="rId23"/>
    <p:sldId id="1192" r:id="rId24"/>
    <p:sldId id="1193" r:id="rId25"/>
    <p:sldId id="1194" r:id="rId26"/>
    <p:sldId id="1195" r:id="rId27"/>
    <p:sldId id="1339" r:id="rId28"/>
    <p:sldId id="1196" r:id="rId29"/>
    <p:sldId id="1198" r:id="rId30"/>
    <p:sldId id="1199" r:id="rId31"/>
    <p:sldId id="1200" r:id="rId32"/>
    <p:sldId id="1206" r:id="rId33"/>
    <p:sldId id="1207" r:id="rId34"/>
    <p:sldId id="2021" r:id="rId35"/>
    <p:sldId id="1201" r:id="rId36"/>
    <p:sldId id="1202" r:id="rId37"/>
    <p:sldId id="1203" r:id="rId38"/>
    <p:sldId id="1330" r:id="rId39"/>
    <p:sldId id="1204" r:id="rId40"/>
    <p:sldId id="1205" r:id="rId41"/>
    <p:sldId id="1208" r:id="rId42"/>
    <p:sldId id="732" r:id="rId43"/>
    <p:sldId id="2017" r:id="rId44"/>
    <p:sldId id="2018" r:id="rId45"/>
    <p:sldId id="2019" r:id="rId46"/>
    <p:sldId id="348" r:id="rId47"/>
    <p:sldId id="1209" r:id="rId48"/>
    <p:sldId id="1210" r:id="rId49"/>
    <p:sldId id="1211" r:id="rId50"/>
    <p:sldId id="1213" r:id="rId51"/>
    <p:sldId id="1332" r:id="rId52"/>
    <p:sldId id="2103" r:id="rId53"/>
    <p:sldId id="1333" r:id="rId54"/>
    <p:sldId id="1334" r:id="rId55"/>
    <p:sldId id="1336" r:id="rId56"/>
    <p:sldId id="1337" r:id="rId57"/>
    <p:sldId id="1214" r:id="rId58"/>
    <p:sldId id="1215" r:id="rId59"/>
    <p:sldId id="1338" r:id="rId60"/>
    <p:sldId id="1335" r:id="rId61"/>
    <p:sldId id="2104" r:id="rId62"/>
    <p:sldId id="311" r:id="rId63"/>
    <p:sldId id="1660" r:id="rId64"/>
    <p:sldId id="532" r:id="rId65"/>
    <p:sldId id="533" r:id="rId66"/>
    <p:sldId id="528" r:id="rId67"/>
    <p:sldId id="534" r:id="rId68"/>
    <p:sldId id="529" r:id="rId69"/>
    <p:sldId id="1216" r:id="rId70"/>
  </p:sldIdLst>
  <p:sldSz cx="9144000" cy="6858000" type="screen4x3"/>
  <p:notesSz cx="6807200" cy="9939338"/>
  <p:defaultTextStyle>
    <a:defPPr>
      <a:defRPr lang="en-US"/>
    </a:defPPr>
    <a:lvl1pPr algn="l" rtl="0" fontAlgn="base">
      <a:spcBef>
        <a:spcPct val="0"/>
      </a:spcBef>
      <a:spcAft>
        <a:spcPct val="0"/>
      </a:spcAft>
      <a:defRPr kern="1200">
        <a:solidFill>
          <a:schemeClr val="tx1"/>
        </a:solidFill>
        <a:latin typeface="Garamond" pitchFamily="18" charset="0"/>
        <a:ea typeface="ＭＳ Ｐゴシック" pitchFamily="34" charset="-128"/>
        <a:cs typeface="+mn-cs"/>
      </a:defRPr>
    </a:lvl1pPr>
    <a:lvl2pPr marL="457200" algn="l" rtl="0" fontAlgn="base">
      <a:spcBef>
        <a:spcPct val="0"/>
      </a:spcBef>
      <a:spcAft>
        <a:spcPct val="0"/>
      </a:spcAft>
      <a:defRPr kern="1200">
        <a:solidFill>
          <a:schemeClr val="tx1"/>
        </a:solidFill>
        <a:latin typeface="Garamond" pitchFamily="18" charset="0"/>
        <a:ea typeface="ＭＳ Ｐゴシック" pitchFamily="34" charset="-128"/>
        <a:cs typeface="+mn-cs"/>
      </a:defRPr>
    </a:lvl2pPr>
    <a:lvl3pPr marL="914400" algn="l" rtl="0" fontAlgn="base">
      <a:spcBef>
        <a:spcPct val="0"/>
      </a:spcBef>
      <a:spcAft>
        <a:spcPct val="0"/>
      </a:spcAft>
      <a:defRPr kern="1200">
        <a:solidFill>
          <a:schemeClr val="tx1"/>
        </a:solidFill>
        <a:latin typeface="Garamond" pitchFamily="18" charset="0"/>
        <a:ea typeface="ＭＳ Ｐゴシック" pitchFamily="34" charset="-128"/>
        <a:cs typeface="+mn-cs"/>
      </a:defRPr>
    </a:lvl3pPr>
    <a:lvl4pPr marL="1371600" algn="l" rtl="0" fontAlgn="base">
      <a:spcBef>
        <a:spcPct val="0"/>
      </a:spcBef>
      <a:spcAft>
        <a:spcPct val="0"/>
      </a:spcAft>
      <a:defRPr kern="1200">
        <a:solidFill>
          <a:schemeClr val="tx1"/>
        </a:solidFill>
        <a:latin typeface="Garamond" pitchFamily="18" charset="0"/>
        <a:ea typeface="ＭＳ Ｐゴシック" pitchFamily="34" charset="-128"/>
        <a:cs typeface="+mn-cs"/>
      </a:defRPr>
    </a:lvl4pPr>
    <a:lvl5pPr marL="1828800" algn="l" rtl="0" fontAlgn="base">
      <a:spcBef>
        <a:spcPct val="0"/>
      </a:spcBef>
      <a:spcAft>
        <a:spcPct val="0"/>
      </a:spcAft>
      <a:defRPr kern="1200">
        <a:solidFill>
          <a:schemeClr val="tx1"/>
        </a:solidFill>
        <a:latin typeface="Garamond" pitchFamily="18" charset="0"/>
        <a:ea typeface="ＭＳ Ｐゴシック" pitchFamily="34" charset="-128"/>
        <a:cs typeface="+mn-cs"/>
      </a:defRPr>
    </a:lvl5pPr>
    <a:lvl6pPr marL="2286000" algn="l" defTabSz="914400" rtl="0" eaLnBrk="1" latinLnBrk="0" hangingPunct="1">
      <a:defRPr kern="1200">
        <a:solidFill>
          <a:schemeClr val="tx1"/>
        </a:solidFill>
        <a:latin typeface="Garamond" pitchFamily="18" charset="0"/>
        <a:ea typeface="ＭＳ Ｐゴシック" pitchFamily="34" charset="-128"/>
        <a:cs typeface="+mn-cs"/>
      </a:defRPr>
    </a:lvl6pPr>
    <a:lvl7pPr marL="2743200" algn="l" defTabSz="914400" rtl="0" eaLnBrk="1" latinLnBrk="0" hangingPunct="1">
      <a:defRPr kern="1200">
        <a:solidFill>
          <a:schemeClr val="tx1"/>
        </a:solidFill>
        <a:latin typeface="Garamond" pitchFamily="18" charset="0"/>
        <a:ea typeface="ＭＳ Ｐゴシック" pitchFamily="34" charset="-128"/>
        <a:cs typeface="+mn-cs"/>
      </a:defRPr>
    </a:lvl7pPr>
    <a:lvl8pPr marL="3200400" algn="l" defTabSz="914400" rtl="0" eaLnBrk="1" latinLnBrk="0" hangingPunct="1">
      <a:defRPr kern="1200">
        <a:solidFill>
          <a:schemeClr val="tx1"/>
        </a:solidFill>
        <a:latin typeface="Garamond" pitchFamily="18" charset="0"/>
        <a:ea typeface="ＭＳ Ｐゴシック" pitchFamily="34" charset="-128"/>
        <a:cs typeface="+mn-cs"/>
      </a:defRPr>
    </a:lvl8pPr>
    <a:lvl9pPr marL="3657600" algn="l" defTabSz="914400" rtl="0" eaLnBrk="1" latinLnBrk="0" hangingPunct="1">
      <a:defRPr kern="1200">
        <a:solidFill>
          <a:schemeClr val="tx1"/>
        </a:solidFill>
        <a:latin typeface="Garamond"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03" autoAdjust="0"/>
    <p:restoredTop sz="86392" autoAdjust="0"/>
  </p:normalViewPr>
  <p:slideViewPr>
    <p:cSldViewPr>
      <p:cViewPr varScale="1">
        <p:scale>
          <a:sx n="149" d="100"/>
          <a:sy n="149" d="100"/>
        </p:scale>
        <p:origin x="2022" y="114"/>
      </p:cViewPr>
      <p:guideLst>
        <p:guide orient="horz" pos="2160"/>
        <p:guide pos="2880"/>
      </p:guideLst>
    </p:cSldViewPr>
  </p:slideViewPr>
  <p:outlineViewPr>
    <p:cViewPr>
      <p:scale>
        <a:sx n="33" d="100"/>
        <a:sy n="33" d="100"/>
      </p:scale>
      <p:origin x="0" y="-11805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pitchFamily="-106" charset="-128"/>
                <a:cs typeface="+mn-cs"/>
              </a:defRPr>
            </a:lvl1pPr>
          </a:lstStyle>
          <a:p>
            <a:pPr>
              <a:defRPr/>
            </a:pPr>
            <a:endParaRPr lang="en-US"/>
          </a:p>
        </p:txBody>
      </p:sp>
      <p:sp>
        <p:nvSpPr>
          <p:cNvPr id="13315" name="Rectangle 3"/>
          <p:cNvSpPr>
            <a:spLocks noGrp="1" noChangeArrowheads="1"/>
          </p:cNvSpPr>
          <p:nvPr>
            <p:ph type="dt" sz="quarter" idx="1"/>
          </p:nvPr>
        </p:nvSpPr>
        <p:spPr bwMode="auto">
          <a:xfrm>
            <a:off x="3855838"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pitchFamily="-106" charset="-128"/>
                <a:cs typeface="+mn-cs"/>
              </a:defRPr>
            </a:lvl1pPr>
          </a:lstStyle>
          <a:p>
            <a:pPr>
              <a:defRPr/>
            </a:pPr>
            <a:endParaRPr lang="en-US"/>
          </a:p>
        </p:txBody>
      </p:sp>
      <p:sp>
        <p:nvSpPr>
          <p:cNvPr id="13316" name="Rectangle 4"/>
          <p:cNvSpPr>
            <a:spLocks noGrp="1" noChangeArrowheads="1"/>
          </p:cNvSpPr>
          <p:nvPr>
            <p:ph type="ftr" sz="quarter" idx="2"/>
          </p:nvPr>
        </p:nvSpPr>
        <p:spPr bwMode="auto">
          <a:xfrm>
            <a:off x="0" y="9440646"/>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pitchFamily="-106" charset="-128"/>
                <a:cs typeface="+mn-cs"/>
              </a:defRPr>
            </a:lvl1pPr>
          </a:lstStyle>
          <a:p>
            <a:pPr>
              <a:defRPr/>
            </a:pPr>
            <a:endParaRPr lang="en-US"/>
          </a:p>
        </p:txBody>
      </p:sp>
      <p:sp>
        <p:nvSpPr>
          <p:cNvPr id="13317" name="Rectangle 5"/>
          <p:cNvSpPr>
            <a:spLocks noGrp="1" noChangeArrowheads="1"/>
          </p:cNvSpPr>
          <p:nvPr>
            <p:ph type="sldNum" sz="quarter" idx="3"/>
          </p:nvPr>
        </p:nvSpPr>
        <p:spPr bwMode="auto">
          <a:xfrm>
            <a:off x="3855838" y="9440646"/>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ＭＳ Ｐゴシック" pitchFamily="-106" charset="-128"/>
                <a:cs typeface="+mn-cs"/>
              </a:defRPr>
            </a:lvl1pPr>
          </a:lstStyle>
          <a:p>
            <a:pPr>
              <a:defRPr/>
            </a:pPr>
            <a:fld id="{D3B718CD-8D35-4C28-957C-FF5ED5B8471A}" type="slidenum">
              <a:rPr lang="en-US"/>
              <a:pPr>
                <a:defRPr/>
              </a:pPr>
              <a:t>‹#›</a:t>
            </a:fld>
            <a:endParaRPr lang="en-US"/>
          </a:p>
        </p:txBody>
      </p:sp>
    </p:spTree>
    <p:extLst>
      <p:ext uri="{BB962C8B-B14F-4D97-AF65-F5344CB8AC3E}">
        <p14:creationId xmlns:p14="http://schemas.microsoft.com/office/powerpoint/2010/main" val="27450455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pitchFamily="-106" charset="-128"/>
                <a:cs typeface="+mn-cs"/>
              </a:defRPr>
            </a:lvl1pPr>
          </a:lstStyle>
          <a:p>
            <a:pPr>
              <a:defRPr/>
            </a:pPr>
            <a:endParaRPr lang="en-US"/>
          </a:p>
        </p:txBody>
      </p:sp>
      <p:sp>
        <p:nvSpPr>
          <p:cNvPr id="16387" name="Rectangle 3"/>
          <p:cNvSpPr>
            <a:spLocks noGrp="1" noChangeArrowheads="1"/>
          </p:cNvSpPr>
          <p:nvPr>
            <p:ph type="dt" idx="1"/>
          </p:nvPr>
        </p:nvSpPr>
        <p:spPr bwMode="auto">
          <a:xfrm>
            <a:off x="3855838"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pitchFamily="-106" charset="-128"/>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0720" y="4721186"/>
            <a:ext cx="5445760" cy="44727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9440646"/>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pitchFamily="-106" charset="-128"/>
                <a:cs typeface="+mn-cs"/>
              </a:defRPr>
            </a:lvl1pPr>
          </a:lstStyle>
          <a:p>
            <a:pPr>
              <a:defRPr/>
            </a:pPr>
            <a:endParaRPr lang="en-US"/>
          </a:p>
        </p:txBody>
      </p:sp>
      <p:sp>
        <p:nvSpPr>
          <p:cNvPr id="16391" name="Rectangle 7"/>
          <p:cNvSpPr>
            <a:spLocks noGrp="1" noChangeArrowheads="1"/>
          </p:cNvSpPr>
          <p:nvPr>
            <p:ph type="sldNum" sz="quarter" idx="5"/>
          </p:nvPr>
        </p:nvSpPr>
        <p:spPr bwMode="auto">
          <a:xfrm>
            <a:off x="3855838" y="9440646"/>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ＭＳ Ｐゴシック" pitchFamily="-106" charset="-128"/>
                <a:cs typeface="+mn-cs"/>
              </a:defRPr>
            </a:lvl1pPr>
          </a:lstStyle>
          <a:p>
            <a:pPr>
              <a:defRPr/>
            </a:pPr>
            <a:fld id="{073EC78F-FBA7-4AE5-AAAA-24069B464936}" type="slidenum">
              <a:rPr lang="en-US"/>
              <a:pPr>
                <a:defRPr/>
              </a:pPr>
              <a:t>‹#›</a:t>
            </a:fld>
            <a:endParaRPr lang="en-US"/>
          </a:p>
        </p:txBody>
      </p:sp>
    </p:spTree>
    <p:extLst>
      <p:ext uri="{BB962C8B-B14F-4D97-AF65-F5344CB8AC3E}">
        <p14:creationId xmlns:p14="http://schemas.microsoft.com/office/powerpoint/2010/main" val="428114518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106"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06"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06"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06"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06"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73EC78F-FBA7-4AE5-AAAA-24069B464936}" type="slidenum">
              <a:rPr lang="en-US" smtClean="0"/>
              <a:pPr>
                <a:defRPr/>
              </a:pPr>
              <a:t>2</a:t>
            </a:fld>
            <a:endParaRPr lang="en-US"/>
          </a:p>
        </p:txBody>
      </p:sp>
    </p:spTree>
    <p:extLst>
      <p:ext uri="{BB962C8B-B14F-4D97-AF65-F5344CB8AC3E}">
        <p14:creationId xmlns:p14="http://schemas.microsoft.com/office/powerpoint/2010/main" val="86464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29EE32-49DF-4AE3-86B1-B89A88862A58}" type="slidenum">
              <a:rPr lang="en-SG" smtClean="0"/>
              <a:t>28</a:t>
            </a:fld>
            <a:endParaRPr lang="en-SG"/>
          </a:p>
        </p:txBody>
      </p:sp>
    </p:spTree>
    <p:extLst>
      <p:ext uri="{BB962C8B-B14F-4D97-AF65-F5344CB8AC3E}">
        <p14:creationId xmlns:p14="http://schemas.microsoft.com/office/powerpoint/2010/main" val="2313488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967E56DB-F3AD-4F39-A14F-25713524BB57}" type="slidenum">
              <a:rPr lang="en-SG" smtClean="0"/>
              <a:t>41</a:t>
            </a:fld>
            <a:endParaRPr lang="en-SG"/>
          </a:p>
        </p:txBody>
      </p:sp>
    </p:spTree>
    <p:extLst>
      <p:ext uri="{BB962C8B-B14F-4D97-AF65-F5344CB8AC3E}">
        <p14:creationId xmlns:p14="http://schemas.microsoft.com/office/powerpoint/2010/main" val="1746939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73EC78F-FBA7-4AE5-AAAA-24069B464936}" type="slidenum">
              <a:rPr lang="en-US" smtClean="0"/>
              <a:pPr>
                <a:defRPr/>
              </a:pPr>
              <a:t>44</a:t>
            </a:fld>
            <a:endParaRPr lang="en-US"/>
          </a:p>
        </p:txBody>
      </p:sp>
    </p:spTree>
    <p:extLst>
      <p:ext uri="{BB962C8B-B14F-4D97-AF65-F5344CB8AC3E}">
        <p14:creationId xmlns:p14="http://schemas.microsoft.com/office/powerpoint/2010/main" val="3237172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7FAB9D1F-3E92-4DAF-808B-BD4899976738}" type="slidenum">
              <a:rPr lang="en-US" smtClean="0"/>
              <a:pPr>
                <a:defRPr/>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66DCB35-D024-44E5-87B3-3A2C5896D315}"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5AF3238-8352-406A-BFE0-39DA0842962E}"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FDDF30F-97E8-40B6-B0A3-C24EFC9EA040}" type="slidenum">
              <a:rPr lang="en-US" smtClean="0"/>
              <a:pPr>
                <a:defRPr/>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800100" y="6172200"/>
            <a:ext cx="4000500" cy="457200"/>
          </a:xfrm>
        </p:spPr>
        <p:txBody>
          <a:bodyPr/>
          <a:lstStyle/>
          <a:p>
            <a:pPr>
              <a:defRPr/>
            </a:pP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pPr>
              <a:defRPr/>
            </a:pPr>
            <a:fld id="{9698AD4A-7B2E-4388-A533-727A874FF666}"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C79C13D-6C16-4087-897C-BF7A3B909443}" type="slidenum">
              <a:rPr lang="en-US" smtClean="0"/>
              <a:pPr>
                <a:defRPr/>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6865953-2A6A-4FAC-B226-1FD69AE81454}" type="slidenum">
              <a:rPr lang="en-US" smtClean="0"/>
              <a:pPr>
                <a:defRPr/>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17725AF-A3AB-4F78-AA63-F6CD2E7651F8}"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B133F8A-40BF-467C-A9B4-0BDA82B1268B}"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495C8B1-A5AE-4819-B458-63DD5C5254BB}" type="slidenum">
              <a:rPr lang="en-US" smtClean="0"/>
              <a:pPr>
                <a:defRPr/>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914400" y="6172200"/>
            <a:ext cx="3886200" cy="457200"/>
          </a:xfrm>
        </p:spPr>
        <p:txBody>
          <a:bodyPr/>
          <a:lstStyle/>
          <a:p>
            <a:pPr>
              <a:defRPr/>
            </a:pPr>
            <a:endParaRPr lang="en-US"/>
          </a:p>
        </p:txBody>
      </p:sp>
      <p:sp>
        <p:nvSpPr>
          <p:cNvPr id="7" name="Slide Number Placeholder 6"/>
          <p:cNvSpPr>
            <a:spLocks noGrp="1"/>
          </p:cNvSpPr>
          <p:nvPr>
            <p:ph type="sldNum" sz="quarter" idx="12"/>
          </p:nvPr>
        </p:nvSpPr>
        <p:spPr>
          <a:xfrm>
            <a:off x="146304" y="6208776"/>
            <a:ext cx="457200" cy="457200"/>
          </a:xfrm>
        </p:spPr>
        <p:txBody>
          <a:bodyPr/>
          <a:lstStyle/>
          <a:p>
            <a:pPr>
              <a:defRPr/>
            </a:pPr>
            <a:fld id="{28F5E82F-3473-4C6C-8D6A-80CE5C20A525}" type="slidenum">
              <a:rPr lang="en-US" smtClean="0"/>
              <a:pPr>
                <a:defRPr/>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45372AA0-3AFB-4991-BD09-0996E59F3638}"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3.bin"/><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52.jp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 Id="rId9" Type="http://schemas.openxmlformats.org/officeDocument/2006/relationships/image" Target="../media/image53.jpg"/></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9D998FB-D818-4356-9D51-22779A720B0A}"/>
              </a:ext>
            </a:extLst>
          </p:cNvPr>
          <p:cNvSpPr>
            <a:spLocks noGrp="1"/>
          </p:cNvSpPr>
          <p:nvPr>
            <p:ph type="subTitle" idx="1"/>
          </p:nvPr>
        </p:nvSpPr>
        <p:spPr>
          <a:xfrm>
            <a:off x="539552" y="4653136"/>
            <a:ext cx="8064896" cy="1960240"/>
          </a:xfrm>
        </p:spPr>
        <p:txBody>
          <a:bodyPr>
            <a:normAutofit/>
          </a:bodyPr>
          <a:lstStyle/>
          <a:p>
            <a:r>
              <a:rPr lang="en-US" sz="3400" b="1" dirty="0"/>
              <a:t>Servant Leadership Core Slides</a:t>
            </a:r>
          </a:p>
          <a:p>
            <a:r>
              <a:rPr lang="en-US" sz="3400" dirty="0"/>
              <a:t>Dr. Kent M. Keith</a:t>
            </a:r>
          </a:p>
          <a:p>
            <a:r>
              <a:rPr lang="en-US" dirty="0"/>
              <a:t>2022</a:t>
            </a:r>
          </a:p>
        </p:txBody>
      </p:sp>
      <p:sp>
        <p:nvSpPr>
          <p:cNvPr id="3" name="Title 2">
            <a:extLst>
              <a:ext uri="{FF2B5EF4-FFF2-40B4-BE49-F238E27FC236}">
                <a16:creationId xmlns:a16="http://schemas.microsoft.com/office/drawing/2014/main" id="{9C5D08D5-8D70-459D-87EB-9283C77BC1E5}"/>
              </a:ext>
            </a:extLst>
          </p:cNvPr>
          <p:cNvSpPr>
            <a:spLocks noGrp="1"/>
          </p:cNvSpPr>
          <p:nvPr>
            <p:ph type="ctrTitle"/>
          </p:nvPr>
        </p:nvSpPr>
        <p:spPr/>
        <p:txBody>
          <a:bodyPr/>
          <a:lstStyle/>
          <a:p>
            <a:r>
              <a:rPr lang="en-US" dirty="0"/>
              <a:t>21- Theory X, Theory Y,</a:t>
            </a:r>
            <a:br>
              <a:rPr lang="en-US" dirty="0"/>
            </a:br>
            <a:r>
              <a:rPr lang="en-US" dirty="0"/>
              <a:t>and  Motivation</a:t>
            </a:r>
          </a:p>
        </p:txBody>
      </p:sp>
      <p:graphicFrame>
        <p:nvGraphicFramePr>
          <p:cNvPr id="6" name="Object 5">
            <a:extLst>
              <a:ext uri="{FF2B5EF4-FFF2-40B4-BE49-F238E27FC236}">
                <a16:creationId xmlns:a16="http://schemas.microsoft.com/office/drawing/2014/main" id="{1C9085B5-EC71-4BDB-AA06-DF01884A0697}"/>
              </a:ext>
            </a:extLst>
          </p:cNvPr>
          <p:cNvGraphicFramePr>
            <a:graphicFrameLocks noChangeAspect="1"/>
          </p:cNvGraphicFramePr>
          <p:nvPr/>
        </p:nvGraphicFramePr>
        <p:xfrm>
          <a:off x="3721654" y="3224961"/>
          <a:ext cx="1700691" cy="1314170"/>
        </p:xfrm>
        <a:graphic>
          <a:graphicData uri="http://schemas.openxmlformats.org/presentationml/2006/ole">
            <mc:AlternateContent xmlns:mc="http://schemas.openxmlformats.org/markup-compatibility/2006">
              <mc:Choice xmlns:v="urn:schemas-microsoft-com:vml" Requires="v">
                <p:oleObj name="Acrobat Document" r:id="rId2" imgW="7543519" imgH="5829300" progId="AcroExch.Document.DC">
                  <p:embed/>
                </p:oleObj>
              </mc:Choice>
              <mc:Fallback>
                <p:oleObj name="Acrobat Document" r:id="rId2" imgW="7543519" imgH="5829300" progId="AcroExch.Document.DC">
                  <p:embed/>
                  <p:pic>
                    <p:nvPicPr>
                      <p:cNvPr id="6" name="Object 5">
                        <a:extLst>
                          <a:ext uri="{FF2B5EF4-FFF2-40B4-BE49-F238E27FC236}">
                            <a16:creationId xmlns:a16="http://schemas.microsoft.com/office/drawing/2014/main" id="{1C9085B5-EC71-4BDB-AA06-DF01884A0697}"/>
                          </a:ext>
                        </a:extLst>
                      </p:cNvPr>
                      <p:cNvPicPr/>
                      <p:nvPr/>
                    </p:nvPicPr>
                    <p:blipFill>
                      <a:blip r:embed="rId3"/>
                      <a:stretch>
                        <a:fillRect/>
                      </a:stretch>
                    </p:blipFill>
                    <p:spPr>
                      <a:xfrm>
                        <a:off x="3721654" y="3224961"/>
                        <a:ext cx="1700691" cy="1314170"/>
                      </a:xfrm>
                      <a:prstGeom prst="rect">
                        <a:avLst/>
                      </a:prstGeom>
                    </p:spPr>
                  </p:pic>
                </p:oleObj>
              </mc:Fallback>
            </mc:AlternateContent>
          </a:graphicData>
        </a:graphic>
      </p:graphicFrame>
    </p:spTree>
    <p:extLst>
      <p:ext uri="{BB962C8B-B14F-4D97-AF65-F5344CB8AC3E}">
        <p14:creationId xmlns:p14="http://schemas.microsoft.com/office/powerpoint/2010/main" val="2282008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en-US" dirty="0"/>
              <a:t>Management’s fault</a:t>
            </a:r>
          </a:p>
        </p:txBody>
      </p:sp>
      <p:sp>
        <p:nvSpPr>
          <p:cNvPr id="3" name="Slide Number Placeholder 2"/>
          <p:cNvSpPr>
            <a:spLocks noGrp="1"/>
          </p:cNvSpPr>
          <p:nvPr>
            <p:ph type="sldNum" sz="quarter" idx="12"/>
          </p:nvPr>
        </p:nvSpPr>
        <p:spPr/>
        <p:txBody>
          <a:bodyPr/>
          <a:lstStyle/>
          <a:p>
            <a:pPr>
              <a:defRPr/>
            </a:pPr>
            <a:fld id="{7FDDF30F-97E8-40B6-B0A3-C24EFC9EA040}" type="slidenum">
              <a:rPr lang="en-US" smtClean="0"/>
              <a:pPr>
                <a:defRPr/>
              </a:pPr>
              <a:t>10</a:t>
            </a:fld>
            <a:endParaRPr lang="en-US"/>
          </a:p>
        </p:txBody>
      </p:sp>
      <p:sp>
        <p:nvSpPr>
          <p:cNvPr id="4" name="Content Placeholder 3"/>
          <p:cNvSpPr>
            <a:spLocks noGrp="1"/>
          </p:cNvSpPr>
          <p:nvPr>
            <p:ph sz="quarter" idx="1"/>
          </p:nvPr>
        </p:nvSpPr>
        <p:spPr>
          <a:xfrm>
            <a:off x="914400" y="2286000"/>
            <a:ext cx="7620000" cy="3886200"/>
          </a:xfrm>
        </p:spPr>
        <p:txBody>
          <a:bodyPr>
            <a:noAutofit/>
          </a:bodyPr>
          <a:lstStyle/>
          <a:p>
            <a:r>
              <a:rPr lang="en-US" sz="3400" dirty="0"/>
              <a:t>Theory Y says that if employees are not contributing their best work, it is management’s fault, not the employees’ fault</a:t>
            </a:r>
          </a:p>
          <a:p>
            <a:r>
              <a:rPr lang="en-US" sz="3400" dirty="0"/>
              <a:t>Employees have a lot of potential</a:t>
            </a:r>
          </a:p>
          <a:p>
            <a:r>
              <a:rPr lang="en-US" sz="3400" dirty="0"/>
              <a:t>Managers need to help them realize that potential</a:t>
            </a:r>
          </a:p>
          <a:p>
            <a:r>
              <a:rPr lang="en-US" sz="3400" dirty="0"/>
              <a:t>That’s management’s job</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481012"/>
            <a:ext cx="2619375" cy="1743075"/>
          </a:xfrm>
          <a:prstGeom prst="rect">
            <a:avLst/>
          </a:prstGeom>
        </p:spPr>
      </p:pic>
    </p:spTree>
    <p:extLst>
      <p:ext uri="{BB962C8B-B14F-4D97-AF65-F5344CB8AC3E}">
        <p14:creationId xmlns:p14="http://schemas.microsoft.com/office/powerpoint/2010/main" val="2917312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601" y="861011"/>
            <a:ext cx="7772400" cy="1143000"/>
          </a:xfrm>
        </p:spPr>
        <p:txBody>
          <a:bodyPr>
            <a:normAutofit fontScale="90000"/>
          </a:bodyPr>
          <a:lstStyle/>
          <a:p>
            <a:r>
              <a:rPr lang="en-US" dirty="0"/>
              <a:t>		 Robert Greenleaf went 			 further than Theory Y</a:t>
            </a:r>
            <a:endParaRPr lang="en-SG" dirty="0"/>
          </a:p>
        </p:txBody>
      </p:sp>
      <p:sp>
        <p:nvSpPr>
          <p:cNvPr id="4" name="Content Placeholder 3"/>
          <p:cNvSpPr>
            <a:spLocks noGrp="1"/>
          </p:cNvSpPr>
          <p:nvPr>
            <p:ph sz="quarter" idx="1"/>
          </p:nvPr>
        </p:nvSpPr>
        <p:spPr>
          <a:xfrm>
            <a:off x="866800" y="2288633"/>
            <a:ext cx="7410400" cy="3708356"/>
          </a:xfrm>
        </p:spPr>
        <p:txBody>
          <a:bodyPr>
            <a:normAutofit/>
          </a:bodyPr>
          <a:lstStyle/>
          <a:p>
            <a:r>
              <a:rPr lang="en-US" sz="3400" dirty="0"/>
              <a:t>McGregor invited Greenleaf to teach at MIT</a:t>
            </a:r>
          </a:p>
          <a:p>
            <a:r>
              <a:rPr lang="en-US" sz="3400" dirty="0"/>
              <a:t>Greenleaf asked: Why not grow people and then invite them to make their maximum contribution to the organization?</a:t>
            </a:r>
          </a:p>
          <a:p>
            <a:r>
              <a:rPr lang="en-US" sz="3400" dirty="0"/>
              <a:t>He said that an organization’s most fundamental business is growing people</a:t>
            </a:r>
          </a:p>
          <a:p>
            <a:pPr marL="0" indent="0">
              <a:buNone/>
            </a:pPr>
            <a:endParaRPr lang="en-SG" dirty="0"/>
          </a:p>
        </p:txBody>
      </p:sp>
      <p:pic>
        <p:nvPicPr>
          <p:cNvPr id="5" name="Picture 4" descr="Greenleaf 13.jpg"/>
          <p:cNvPicPr>
            <a:picLocks noChangeAspect="1"/>
          </p:cNvPicPr>
          <p:nvPr/>
        </p:nvPicPr>
        <p:blipFill>
          <a:blip r:embed="rId2" cstate="print"/>
          <a:stretch>
            <a:fillRect/>
          </a:stretch>
        </p:blipFill>
        <p:spPr>
          <a:xfrm>
            <a:off x="971600" y="548680"/>
            <a:ext cx="1676400" cy="1479631"/>
          </a:xfrm>
          <a:prstGeom prst="rect">
            <a:avLst/>
          </a:prstGeom>
        </p:spPr>
      </p:pic>
      <p:sp>
        <p:nvSpPr>
          <p:cNvPr id="7" name="Slide Number Placeholder 6"/>
          <p:cNvSpPr>
            <a:spLocks noGrp="1"/>
          </p:cNvSpPr>
          <p:nvPr>
            <p:ph type="sldNum" sz="quarter" idx="12"/>
          </p:nvPr>
        </p:nvSpPr>
        <p:spPr/>
        <p:txBody>
          <a:bodyPr/>
          <a:lstStyle/>
          <a:p>
            <a:fld id="{DABFE327-10BC-4339-9DB9-23AC51F21B55}" type="slidenum">
              <a:rPr lang="en-SG" smtClean="0"/>
              <a:t>11</a:t>
            </a:fld>
            <a:endParaRPr lang="en-SG"/>
          </a:p>
        </p:txBody>
      </p:sp>
    </p:spTree>
    <p:extLst>
      <p:ext uri="{BB962C8B-B14F-4D97-AF65-F5344CB8AC3E}">
        <p14:creationId xmlns:p14="http://schemas.microsoft.com/office/powerpoint/2010/main" val="1966908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2388"/>
            <a:ext cx="8229600" cy="1676400"/>
          </a:xfrm>
        </p:spPr>
        <p:txBody>
          <a:bodyPr/>
          <a:lstStyle/>
          <a:p>
            <a:r>
              <a:rPr lang="en-US" dirty="0"/>
              <a:t>  		  </a:t>
            </a:r>
            <a:r>
              <a:rPr lang="en-US" sz="4400" dirty="0"/>
              <a:t>The best test of a   	 	        servant-leader</a:t>
            </a:r>
          </a:p>
        </p:txBody>
      </p:sp>
      <p:sp>
        <p:nvSpPr>
          <p:cNvPr id="3" name="Content Placeholder 2"/>
          <p:cNvSpPr>
            <a:spLocks noGrp="1"/>
          </p:cNvSpPr>
          <p:nvPr>
            <p:ph sz="quarter" idx="1"/>
          </p:nvPr>
        </p:nvSpPr>
        <p:spPr>
          <a:xfrm>
            <a:off x="990600" y="2743200"/>
            <a:ext cx="7181800" cy="3382963"/>
          </a:xfrm>
        </p:spPr>
        <p:txBody>
          <a:bodyPr>
            <a:normAutofit lnSpcReduction="10000"/>
          </a:bodyPr>
          <a:lstStyle/>
          <a:p>
            <a:pPr marL="0" indent="0">
              <a:buNone/>
            </a:pPr>
            <a:r>
              <a:rPr lang="en-US" sz="3600" dirty="0"/>
              <a:t>Greenleaf said that the best test of a servant leader is this: “Do those served grow as persons? Do they, </a:t>
            </a:r>
            <a:r>
              <a:rPr lang="en-US" sz="3600" i="1" dirty="0"/>
              <a:t>while being served</a:t>
            </a:r>
            <a:r>
              <a:rPr lang="en-US" sz="3600" dirty="0"/>
              <a:t>, become healthier, wiser, freer, more autonomous, more likely themselves to become servants?”</a:t>
            </a:r>
          </a:p>
          <a:p>
            <a:endParaRPr lang="en-US" dirty="0"/>
          </a:p>
        </p:txBody>
      </p:sp>
      <p:pic>
        <p:nvPicPr>
          <p:cNvPr id="7" name="Picture 6" descr="tsal20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533400"/>
            <a:ext cx="11520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DABFE327-10BC-4339-9DB9-23AC51F21B55}" type="slidenum">
              <a:rPr lang="en-SG" smtClean="0"/>
              <a:t>12</a:t>
            </a:fld>
            <a:endParaRPr lang="en-SG"/>
          </a:p>
        </p:txBody>
      </p:sp>
    </p:spTree>
    <p:extLst>
      <p:ext uri="{BB962C8B-B14F-4D97-AF65-F5344CB8AC3E}">
        <p14:creationId xmlns:p14="http://schemas.microsoft.com/office/powerpoint/2010/main" val="309878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020762"/>
          </a:xfrm>
        </p:spPr>
        <p:txBody>
          <a:bodyPr>
            <a:normAutofit/>
          </a:bodyPr>
          <a:lstStyle/>
          <a:p>
            <a:r>
              <a:rPr lang="en-US" dirty="0"/>
              <a:t>	What servant leaders do</a:t>
            </a:r>
          </a:p>
        </p:txBody>
      </p:sp>
      <p:sp>
        <p:nvSpPr>
          <p:cNvPr id="3" name="Slide Number Placeholder 2"/>
          <p:cNvSpPr>
            <a:spLocks noGrp="1"/>
          </p:cNvSpPr>
          <p:nvPr>
            <p:ph type="sldNum" sz="quarter" idx="12"/>
          </p:nvPr>
        </p:nvSpPr>
        <p:spPr/>
        <p:txBody>
          <a:bodyPr/>
          <a:lstStyle/>
          <a:p>
            <a:pPr>
              <a:defRPr/>
            </a:pPr>
            <a:fld id="{7FDDF30F-97E8-40B6-B0A3-C24EFC9EA040}" type="slidenum">
              <a:rPr lang="en-US" smtClean="0"/>
              <a:pPr>
                <a:defRPr/>
              </a:pPr>
              <a:t>13</a:t>
            </a:fld>
            <a:endParaRPr lang="en-US"/>
          </a:p>
        </p:txBody>
      </p:sp>
      <p:sp>
        <p:nvSpPr>
          <p:cNvPr id="4" name="Content Placeholder 3"/>
          <p:cNvSpPr>
            <a:spLocks noGrp="1"/>
          </p:cNvSpPr>
          <p:nvPr>
            <p:ph sz="quarter" idx="1"/>
          </p:nvPr>
        </p:nvSpPr>
        <p:spPr>
          <a:xfrm>
            <a:off x="838200" y="1447800"/>
            <a:ext cx="7467600" cy="4876800"/>
          </a:xfrm>
        </p:spPr>
        <p:txBody>
          <a:bodyPr>
            <a:normAutofit/>
          </a:bodyPr>
          <a:lstStyle/>
          <a:p>
            <a:r>
              <a:rPr lang="en-US" sz="3200" dirty="0"/>
              <a:t>Servant leaders help people to develop and then utilize their full potential (“Theory Y </a:t>
            </a:r>
            <a:r>
              <a:rPr lang="en-US" sz="3200" i="1" dirty="0"/>
              <a:t>Plus</a:t>
            </a:r>
            <a:r>
              <a:rPr lang="en-US" sz="3200" dirty="0"/>
              <a:t>”)</a:t>
            </a:r>
          </a:p>
          <a:p>
            <a:r>
              <a:rPr lang="en-US" sz="3200" dirty="0"/>
              <a:t>Most people have talents or abilities that can be grown and applied to serving others</a:t>
            </a:r>
          </a:p>
          <a:p>
            <a:r>
              <a:rPr lang="en-US" sz="3200" dirty="0"/>
              <a:t>Helping people to develop and use their talent is a noble task– and a high priority for servant leaders</a:t>
            </a:r>
          </a:p>
        </p:txBody>
      </p:sp>
      <p:graphicFrame>
        <p:nvGraphicFramePr>
          <p:cNvPr id="7" name="Object 6">
            <a:extLst>
              <a:ext uri="{FF2B5EF4-FFF2-40B4-BE49-F238E27FC236}">
                <a16:creationId xmlns:a16="http://schemas.microsoft.com/office/drawing/2014/main" id="{8C33B3FA-9F3A-413E-9075-E3DDE009EAA7}"/>
              </a:ext>
            </a:extLst>
          </p:cNvPr>
          <p:cNvGraphicFramePr>
            <a:graphicFrameLocks noChangeAspect="1"/>
          </p:cNvGraphicFramePr>
          <p:nvPr>
            <p:extLst>
              <p:ext uri="{D42A27DB-BD31-4B8C-83A1-F6EECF244321}">
                <p14:modId xmlns:p14="http://schemas.microsoft.com/office/powerpoint/2010/main" val="561823165"/>
              </p:ext>
            </p:extLst>
          </p:nvPr>
        </p:nvGraphicFramePr>
        <p:xfrm>
          <a:off x="762000" y="511866"/>
          <a:ext cx="1013986" cy="783534"/>
        </p:xfrm>
        <a:graphic>
          <a:graphicData uri="http://schemas.openxmlformats.org/presentationml/2006/ole">
            <mc:AlternateContent xmlns:mc="http://schemas.openxmlformats.org/markup-compatibility/2006">
              <mc:Choice xmlns:v="urn:schemas-microsoft-com:vml" Requires="v">
                <p:oleObj name="Acrobat Document" r:id="rId2" imgW="7543519" imgH="5829300" progId="AcroExch.Document.DC">
                  <p:embed/>
                </p:oleObj>
              </mc:Choice>
              <mc:Fallback>
                <p:oleObj name="Acrobat Document" r:id="rId2" imgW="7543519" imgH="5829300" progId="AcroExch.Document.DC">
                  <p:embed/>
                  <p:pic>
                    <p:nvPicPr>
                      <p:cNvPr id="4" name="Object 3">
                        <a:extLst>
                          <a:ext uri="{FF2B5EF4-FFF2-40B4-BE49-F238E27FC236}">
                            <a16:creationId xmlns:a16="http://schemas.microsoft.com/office/drawing/2014/main" id="{67E772D7-2523-4099-A02A-C09EE5ABD6E2}"/>
                          </a:ext>
                        </a:extLst>
                      </p:cNvPr>
                      <p:cNvPicPr/>
                      <p:nvPr/>
                    </p:nvPicPr>
                    <p:blipFill>
                      <a:blip r:embed="rId3"/>
                      <a:stretch>
                        <a:fillRect/>
                      </a:stretch>
                    </p:blipFill>
                    <p:spPr>
                      <a:xfrm>
                        <a:off x="762000" y="511866"/>
                        <a:ext cx="1013986" cy="783534"/>
                      </a:xfrm>
                      <a:prstGeom prst="rect">
                        <a:avLst/>
                      </a:prstGeom>
                    </p:spPr>
                  </p:pic>
                </p:oleObj>
              </mc:Fallback>
            </mc:AlternateContent>
          </a:graphicData>
        </a:graphic>
      </p:graphicFrame>
      <p:pic>
        <p:nvPicPr>
          <p:cNvPr id="6" name="Picture 5" descr="A person standing in front of a group of people&#10;&#10;Description automatically generated with medium confidence">
            <a:extLst>
              <a:ext uri="{FF2B5EF4-FFF2-40B4-BE49-F238E27FC236}">
                <a16:creationId xmlns:a16="http://schemas.microsoft.com/office/drawing/2014/main" id="{E98F139C-64A6-096B-F56E-8CA7E27D887F}"/>
              </a:ext>
            </a:extLst>
          </p:cNvPr>
          <p:cNvPicPr>
            <a:picLocks noChangeAspect="1"/>
          </p:cNvPicPr>
          <p:nvPr/>
        </p:nvPicPr>
        <p:blipFill rotWithShape="1">
          <a:blip r:embed="rId4">
            <a:extLst>
              <a:ext uri="{28A0092B-C50C-407E-A947-70E740481C1C}">
                <a14:useLocalDpi xmlns:a14="http://schemas.microsoft.com/office/drawing/2010/main" val="0"/>
              </a:ext>
            </a:extLst>
          </a:blip>
          <a:srcRect t="3825" b="-1"/>
          <a:stretch/>
        </p:blipFill>
        <p:spPr>
          <a:xfrm>
            <a:off x="3490912" y="4737455"/>
            <a:ext cx="2619375" cy="1676400"/>
          </a:xfrm>
          <a:prstGeom prst="rect">
            <a:avLst/>
          </a:prstGeom>
        </p:spPr>
      </p:pic>
    </p:spTree>
    <p:extLst>
      <p:ext uri="{BB962C8B-B14F-4D97-AF65-F5344CB8AC3E}">
        <p14:creationId xmlns:p14="http://schemas.microsoft.com/office/powerpoint/2010/main" val="2007726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dirty="0"/>
          </a:p>
        </p:txBody>
      </p:sp>
      <p:sp>
        <p:nvSpPr>
          <p:cNvPr id="4" name="Content Placeholder 3"/>
          <p:cNvSpPr>
            <a:spLocks noGrp="1"/>
          </p:cNvSpPr>
          <p:nvPr>
            <p:ph sz="quarter" idx="1"/>
          </p:nvPr>
        </p:nvSpPr>
        <p:spPr>
          <a:xfrm>
            <a:off x="914400" y="4038600"/>
            <a:ext cx="7772400" cy="1981200"/>
          </a:xfrm>
        </p:spPr>
        <p:txBody>
          <a:bodyPr>
            <a:normAutofit/>
          </a:bodyPr>
          <a:lstStyle/>
          <a:p>
            <a:pPr marL="0" indent="0" algn="ctr">
              <a:buNone/>
            </a:pPr>
            <a:r>
              <a:rPr lang="en-US" sz="5000" dirty="0"/>
              <a:t>Comments or questions…</a:t>
            </a:r>
            <a:endParaRPr lang="en-SG" sz="5000" dirty="0"/>
          </a:p>
        </p:txBody>
      </p:sp>
      <p:sp>
        <p:nvSpPr>
          <p:cNvPr id="6" name="Slide Number Placeholder 5"/>
          <p:cNvSpPr>
            <a:spLocks noGrp="1"/>
          </p:cNvSpPr>
          <p:nvPr>
            <p:ph type="sldNum" sz="quarter" idx="12"/>
          </p:nvPr>
        </p:nvSpPr>
        <p:spPr/>
        <p:txBody>
          <a:bodyPr/>
          <a:lstStyle/>
          <a:p>
            <a:fld id="{DABFE327-10BC-4339-9DB9-23AC51F21B55}" type="slidenum">
              <a:rPr lang="en-SG" smtClean="0"/>
              <a:t>14</a:t>
            </a:fld>
            <a:endParaRPr lang="en-SG"/>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1700808"/>
            <a:ext cx="1943100" cy="1943100"/>
          </a:xfrm>
          <a:prstGeom prst="rect">
            <a:avLst/>
          </a:prstGeom>
        </p:spPr>
      </p:pic>
    </p:spTree>
    <p:extLst>
      <p:ext uri="{BB962C8B-B14F-4D97-AF65-F5344CB8AC3E}">
        <p14:creationId xmlns:p14="http://schemas.microsoft.com/office/powerpoint/2010/main" val="3433372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56992"/>
            <a:ext cx="8445624" cy="1944216"/>
          </a:xfrm>
        </p:spPr>
        <p:txBody>
          <a:bodyPr>
            <a:normAutofit fontScale="90000"/>
          </a:bodyPr>
          <a:lstStyle/>
          <a:p>
            <a:pPr algn="ctr"/>
            <a:r>
              <a:rPr lang="en-US" sz="6000" dirty="0">
                <a:solidFill>
                  <a:schemeClr val="tx1"/>
                </a:solidFill>
                <a:latin typeface="+mn-lt"/>
              </a:rPr>
              <a:t>From Extrinsic Motivation</a:t>
            </a:r>
            <a:br>
              <a:rPr lang="en-US" sz="6000" dirty="0">
                <a:solidFill>
                  <a:schemeClr val="tx1"/>
                </a:solidFill>
                <a:latin typeface="+mn-lt"/>
              </a:rPr>
            </a:br>
            <a:r>
              <a:rPr lang="en-US" sz="6000" dirty="0">
                <a:solidFill>
                  <a:schemeClr val="tx1"/>
                </a:solidFill>
                <a:latin typeface="+mn-lt"/>
              </a:rPr>
              <a:t>to Intrinsic Motivation</a:t>
            </a:r>
            <a:endParaRPr lang="en-SG" sz="6000" dirty="0">
              <a:solidFill>
                <a:schemeClr val="tx1"/>
              </a:solidFill>
              <a:latin typeface="+mn-lt"/>
            </a:endParaRPr>
          </a:p>
        </p:txBody>
      </p:sp>
      <p:sp>
        <p:nvSpPr>
          <p:cNvPr id="6" name="Slide Number Placeholder 5"/>
          <p:cNvSpPr>
            <a:spLocks noGrp="1"/>
          </p:cNvSpPr>
          <p:nvPr>
            <p:ph type="sldNum" sz="quarter" idx="12"/>
          </p:nvPr>
        </p:nvSpPr>
        <p:spPr/>
        <p:txBody>
          <a:bodyPr/>
          <a:lstStyle/>
          <a:p>
            <a:fld id="{DABFE327-10BC-4339-9DB9-23AC51F21B55}" type="slidenum">
              <a:rPr lang="en-SG" smtClean="0"/>
              <a:t>15</a:t>
            </a:fld>
            <a:endParaRPr lang="en-SG"/>
          </a:p>
        </p:txBody>
      </p:sp>
      <p:graphicFrame>
        <p:nvGraphicFramePr>
          <p:cNvPr id="3" name="Object 2">
            <a:extLst>
              <a:ext uri="{FF2B5EF4-FFF2-40B4-BE49-F238E27FC236}">
                <a16:creationId xmlns:a16="http://schemas.microsoft.com/office/drawing/2014/main" id="{CD71D1B7-5737-40EF-BD47-240A7FF9C564}"/>
              </a:ext>
            </a:extLst>
          </p:cNvPr>
          <p:cNvGraphicFramePr>
            <a:graphicFrameLocks noChangeAspect="1"/>
          </p:cNvGraphicFramePr>
          <p:nvPr>
            <p:extLst>
              <p:ext uri="{D42A27DB-BD31-4B8C-83A1-F6EECF244321}">
                <p14:modId xmlns:p14="http://schemas.microsoft.com/office/powerpoint/2010/main" val="3057224078"/>
              </p:ext>
            </p:extLst>
          </p:nvPr>
        </p:nvGraphicFramePr>
        <p:xfrm>
          <a:off x="3416883" y="1600200"/>
          <a:ext cx="2402929" cy="1856808"/>
        </p:xfrm>
        <a:graphic>
          <a:graphicData uri="http://schemas.openxmlformats.org/presentationml/2006/ole">
            <mc:AlternateContent xmlns:mc="http://schemas.openxmlformats.org/markup-compatibility/2006">
              <mc:Choice xmlns:v="urn:schemas-microsoft-com:vml" Requires="v">
                <p:oleObj name="Acrobat Document" r:id="rId2" imgW="7543519" imgH="5829300" progId="AcroExch.Document.DC">
                  <p:embed/>
                </p:oleObj>
              </mc:Choice>
              <mc:Fallback>
                <p:oleObj name="Acrobat Document" r:id="rId2" imgW="7543519" imgH="5829300" progId="AcroExch.Document.DC">
                  <p:embed/>
                  <p:pic>
                    <p:nvPicPr>
                      <p:cNvPr id="4" name="Object 3">
                        <a:extLst>
                          <a:ext uri="{FF2B5EF4-FFF2-40B4-BE49-F238E27FC236}">
                            <a16:creationId xmlns:a16="http://schemas.microsoft.com/office/drawing/2014/main" id="{67E772D7-2523-4099-A02A-C09EE5ABD6E2}"/>
                          </a:ext>
                        </a:extLst>
                      </p:cNvPr>
                      <p:cNvPicPr/>
                      <p:nvPr/>
                    </p:nvPicPr>
                    <p:blipFill>
                      <a:blip r:embed="rId3"/>
                      <a:stretch>
                        <a:fillRect/>
                      </a:stretch>
                    </p:blipFill>
                    <p:spPr>
                      <a:xfrm>
                        <a:off x="3416883" y="1600200"/>
                        <a:ext cx="2402929" cy="1856808"/>
                      </a:xfrm>
                      <a:prstGeom prst="rect">
                        <a:avLst/>
                      </a:prstGeom>
                    </p:spPr>
                  </p:pic>
                </p:oleObj>
              </mc:Fallback>
            </mc:AlternateContent>
          </a:graphicData>
        </a:graphic>
      </p:graphicFrame>
    </p:spTree>
    <p:extLst>
      <p:ext uri="{BB962C8B-B14F-4D97-AF65-F5344CB8AC3E}">
        <p14:creationId xmlns:p14="http://schemas.microsoft.com/office/powerpoint/2010/main" val="1888006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924800" cy="762000"/>
          </a:xfrm>
        </p:spPr>
        <p:txBody>
          <a:bodyPr/>
          <a:lstStyle/>
          <a:p>
            <a:r>
              <a:rPr lang="en-US" dirty="0"/>
              <a:t>Extrinsic motivation</a:t>
            </a:r>
            <a:endParaRPr lang="en-SG" dirty="0"/>
          </a:p>
        </p:txBody>
      </p:sp>
      <p:sp>
        <p:nvSpPr>
          <p:cNvPr id="3" name="Slide Number Placeholder 2"/>
          <p:cNvSpPr>
            <a:spLocks noGrp="1"/>
          </p:cNvSpPr>
          <p:nvPr>
            <p:ph type="sldNum" sz="quarter" idx="12"/>
          </p:nvPr>
        </p:nvSpPr>
        <p:spPr/>
        <p:txBody>
          <a:bodyPr/>
          <a:lstStyle/>
          <a:p>
            <a:pPr>
              <a:defRPr/>
            </a:pPr>
            <a:fld id="{46F55E5A-06A1-4024-92E3-E37A303B06C1}" type="slidenum">
              <a:rPr lang="en-US" smtClean="0"/>
              <a:pPr>
                <a:defRPr/>
              </a:pPr>
              <a:t>16</a:t>
            </a:fld>
            <a:endParaRPr lang="en-US"/>
          </a:p>
        </p:txBody>
      </p:sp>
      <p:sp>
        <p:nvSpPr>
          <p:cNvPr id="4" name="Content Placeholder 3"/>
          <p:cNvSpPr>
            <a:spLocks noGrp="1"/>
          </p:cNvSpPr>
          <p:nvPr>
            <p:ph sz="quarter" idx="1"/>
          </p:nvPr>
        </p:nvSpPr>
        <p:spPr>
          <a:xfrm>
            <a:off x="838200" y="1066800"/>
            <a:ext cx="5715000" cy="5046663"/>
          </a:xfrm>
        </p:spPr>
        <p:txBody>
          <a:bodyPr>
            <a:normAutofit/>
          </a:bodyPr>
          <a:lstStyle/>
          <a:p>
            <a:r>
              <a:rPr lang="en-US" sz="3200" dirty="0"/>
              <a:t>Extrinsic motivation is what you </a:t>
            </a:r>
            <a:r>
              <a:rPr lang="en-US" sz="3200" i="1" dirty="0"/>
              <a:t>have</a:t>
            </a:r>
            <a:r>
              <a:rPr lang="en-US" sz="3200" dirty="0"/>
              <a:t> to do, not what you </a:t>
            </a:r>
            <a:r>
              <a:rPr lang="en-US" sz="3200" i="1" dirty="0"/>
              <a:t>want</a:t>
            </a:r>
            <a:r>
              <a:rPr lang="en-US" sz="3200" dirty="0"/>
              <a:t> to do</a:t>
            </a:r>
          </a:p>
          <a:p>
            <a:r>
              <a:rPr lang="en-US" sz="3200" dirty="0"/>
              <a:t>The task is not seen as fun, interesting, fulfilling, or meaningful</a:t>
            </a:r>
          </a:p>
          <a:p>
            <a:r>
              <a:rPr lang="en-US" sz="3200" dirty="0"/>
              <a:t>Managers offer incentives or threats of punishment to get the task done</a:t>
            </a:r>
          </a:p>
          <a:p>
            <a:r>
              <a:rPr lang="en-US" sz="3200" dirty="0"/>
              <a:t>The idea is that if you do </a:t>
            </a:r>
            <a:r>
              <a:rPr lang="en-US" sz="3200" i="1" dirty="0"/>
              <a:t>this</a:t>
            </a:r>
            <a:r>
              <a:rPr lang="en-US" sz="3200" dirty="0"/>
              <a:t>, you will get </a:t>
            </a:r>
            <a:r>
              <a:rPr lang="en-US" sz="3200" i="1" dirty="0"/>
              <a:t>that</a:t>
            </a:r>
          </a:p>
          <a:p>
            <a:endParaRPr lang="en-SG" i="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4876800"/>
            <a:ext cx="2520280" cy="1416077"/>
          </a:xfrm>
          <a:prstGeom prst="rect">
            <a:avLst/>
          </a:prstGeom>
        </p:spPr>
      </p:pic>
    </p:spTree>
    <p:extLst>
      <p:ext uri="{BB962C8B-B14F-4D97-AF65-F5344CB8AC3E}">
        <p14:creationId xmlns:p14="http://schemas.microsoft.com/office/powerpoint/2010/main" val="27217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71253"/>
            <a:ext cx="8686800" cy="1210595"/>
          </a:xfrm>
        </p:spPr>
        <p:txBody>
          <a:bodyPr>
            <a:normAutofit fontScale="90000"/>
          </a:bodyPr>
          <a:lstStyle/>
          <a:p>
            <a:r>
              <a:rPr lang="en-US" dirty="0"/>
              <a:t>                     	</a:t>
            </a:r>
            <a:r>
              <a:rPr lang="en-US" sz="4400" dirty="0"/>
              <a:t>Intrinsic motivation</a:t>
            </a:r>
            <a:br>
              <a:rPr lang="en-US" sz="4400" dirty="0"/>
            </a:br>
            <a:r>
              <a:rPr lang="en-US" sz="4400" dirty="0"/>
              <a:t>			is different…</a:t>
            </a:r>
            <a:endParaRPr lang="en-SG" sz="4400" dirty="0"/>
          </a:p>
        </p:txBody>
      </p:sp>
      <p:sp>
        <p:nvSpPr>
          <p:cNvPr id="3" name="Content Placeholder 2"/>
          <p:cNvSpPr>
            <a:spLocks noGrp="1"/>
          </p:cNvSpPr>
          <p:nvPr>
            <p:ph sz="quarter" idx="1"/>
          </p:nvPr>
        </p:nvSpPr>
        <p:spPr>
          <a:xfrm>
            <a:off x="1123628" y="2362200"/>
            <a:ext cx="7086600" cy="3886200"/>
          </a:xfrm>
        </p:spPr>
        <p:txBody>
          <a:bodyPr>
            <a:noAutofit/>
          </a:bodyPr>
          <a:lstStyle/>
          <a:p>
            <a:r>
              <a:rPr lang="en-US" sz="3200" dirty="0"/>
              <a:t>Intrinsic motivation is about what you </a:t>
            </a:r>
            <a:r>
              <a:rPr lang="en-US" sz="3200" i="1" dirty="0"/>
              <a:t>want</a:t>
            </a:r>
            <a:r>
              <a:rPr lang="en-US" sz="3200" dirty="0"/>
              <a:t> to do, not what you </a:t>
            </a:r>
            <a:r>
              <a:rPr lang="en-US" sz="3200" i="1" dirty="0"/>
              <a:t>have</a:t>
            </a:r>
            <a:r>
              <a:rPr lang="en-US" sz="3200" dirty="0"/>
              <a:t> to do</a:t>
            </a:r>
          </a:p>
          <a:p>
            <a:r>
              <a:rPr lang="en-US" sz="3200" dirty="0"/>
              <a:t>People are intrinsically motivated when they do something because it is fun, interesting, fulfilling, meaningful</a:t>
            </a:r>
          </a:p>
          <a:p>
            <a:r>
              <a:rPr lang="en-US" sz="3200" dirty="0"/>
              <a:t>When you are intrinsically motivated, the work itself is your reward</a:t>
            </a:r>
            <a:endParaRPr lang="en-SG" sz="32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2000"/>
          <a:stretch/>
        </p:blipFill>
        <p:spPr>
          <a:xfrm>
            <a:off x="1295400" y="609600"/>
            <a:ext cx="1524000" cy="1629103"/>
          </a:xfrm>
          <a:prstGeom prst="rect">
            <a:avLst/>
          </a:prstGeom>
        </p:spPr>
      </p:pic>
      <p:sp>
        <p:nvSpPr>
          <p:cNvPr id="6" name="Slide Number Placeholder 5"/>
          <p:cNvSpPr>
            <a:spLocks noGrp="1"/>
          </p:cNvSpPr>
          <p:nvPr>
            <p:ph type="sldNum" sz="quarter" idx="12"/>
          </p:nvPr>
        </p:nvSpPr>
        <p:spPr/>
        <p:txBody>
          <a:bodyPr/>
          <a:lstStyle/>
          <a:p>
            <a:fld id="{DABFE327-10BC-4339-9DB9-23AC51F21B55}" type="slidenum">
              <a:rPr lang="en-SG" smtClean="0"/>
              <a:t>17</a:t>
            </a:fld>
            <a:endParaRPr lang="en-SG"/>
          </a:p>
        </p:txBody>
      </p:sp>
    </p:spTree>
    <p:extLst>
      <p:ext uri="{BB962C8B-B14F-4D97-AF65-F5344CB8AC3E}">
        <p14:creationId xmlns:p14="http://schemas.microsoft.com/office/powerpoint/2010/main" val="2840368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Reflection</a:t>
            </a:r>
            <a:endParaRPr lang="en-SG" dirty="0"/>
          </a:p>
        </p:txBody>
      </p:sp>
      <p:sp>
        <p:nvSpPr>
          <p:cNvPr id="4" name="Content Placeholder 3"/>
          <p:cNvSpPr>
            <a:spLocks noGrp="1"/>
          </p:cNvSpPr>
          <p:nvPr>
            <p:ph sz="quarter" idx="1"/>
          </p:nvPr>
        </p:nvSpPr>
        <p:spPr>
          <a:xfrm>
            <a:off x="899592" y="1628800"/>
            <a:ext cx="5313784" cy="4824536"/>
          </a:xfrm>
        </p:spPr>
        <p:txBody>
          <a:bodyPr>
            <a:normAutofit/>
          </a:bodyPr>
          <a:lstStyle/>
          <a:p>
            <a:r>
              <a:rPr lang="en-US" sz="3400" dirty="0"/>
              <a:t>Are you intrinsically or extrinsically motivated? Or both?</a:t>
            </a:r>
          </a:p>
          <a:p>
            <a:r>
              <a:rPr lang="en-US" sz="3400" dirty="0"/>
              <a:t>What extrinsic rewards are most attractive to you?</a:t>
            </a:r>
          </a:p>
          <a:p>
            <a:r>
              <a:rPr lang="en-US" sz="3400" dirty="0"/>
              <a:t>What intrinsic rewards are most attractive to you?</a:t>
            </a:r>
          </a:p>
          <a:p>
            <a:pPr marL="0" indent="0">
              <a:buNone/>
            </a:pPr>
            <a:endParaRPr lang="en-SG" sz="32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864536"/>
            <a:ext cx="504056" cy="439122"/>
          </a:xfrm>
          <a:prstGeom prst="rect">
            <a:avLst/>
          </a:prstGeom>
        </p:spPr>
      </p:pic>
      <p:sp>
        <p:nvSpPr>
          <p:cNvPr id="7" name="Slide Number Placeholder 6"/>
          <p:cNvSpPr>
            <a:spLocks noGrp="1"/>
          </p:cNvSpPr>
          <p:nvPr>
            <p:ph type="sldNum" sz="quarter" idx="12"/>
          </p:nvPr>
        </p:nvSpPr>
        <p:spPr/>
        <p:txBody>
          <a:bodyPr/>
          <a:lstStyle/>
          <a:p>
            <a:fld id="{DABFE327-10BC-4339-9DB9-23AC51F21B55}" type="slidenum">
              <a:rPr lang="en-SG" smtClean="0"/>
              <a:pPr/>
              <a:t>18</a:t>
            </a:fld>
            <a:endParaRPr lang="en-SG"/>
          </a:p>
        </p:txBody>
      </p:sp>
      <p:pic>
        <p:nvPicPr>
          <p:cNvPr id="5" name="Picture 4" descr="A person sitting at a table with the hand to the face&#10;&#10;Description automatically generated with medium confidence">
            <a:extLst>
              <a:ext uri="{FF2B5EF4-FFF2-40B4-BE49-F238E27FC236}">
                <a16:creationId xmlns:a16="http://schemas.microsoft.com/office/drawing/2014/main" id="{C587205B-D131-B5D0-39AA-5B8F52A7AB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3657600"/>
            <a:ext cx="2619375" cy="1743075"/>
          </a:xfrm>
          <a:prstGeom prst="rect">
            <a:avLst/>
          </a:prstGeom>
        </p:spPr>
      </p:pic>
    </p:spTree>
    <p:extLst>
      <p:ext uri="{BB962C8B-B14F-4D97-AF65-F5344CB8AC3E}">
        <p14:creationId xmlns:p14="http://schemas.microsoft.com/office/powerpoint/2010/main" val="521384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74638"/>
            <a:ext cx="7931224" cy="922114"/>
          </a:xfrm>
        </p:spPr>
        <p:txBody>
          <a:bodyPr/>
          <a:lstStyle/>
          <a:p>
            <a:r>
              <a:rPr lang="en-US" dirty="0"/>
              <a:t>Extrinsic motivation</a:t>
            </a:r>
            <a:endParaRPr lang="en-SG" dirty="0"/>
          </a:p>
        </p:txBody>
      </p:sp>
      <p:sp>
        <p:nvSpPr>
          <p:cNvPr id="3" name="Content Placeholder 2"/>
          <p:cNvSpPr>
            <a:spLocks noGrp="1"/>
          </p:cNvSpPr>
          <p:nvPr>
            <p:ph sz="quarter" idx="1"/>
          </p:nvPr>
        </p:nvSpPr>
        <p:spPr>
          <a:xfrm>
            <a:off x="838200" y="2564904"/>
            <a:ext cx="7543800" cy="3888432"/>
          </a:xfrm>
        </p:spPr>
        <p:txBody>
          <a:bodyPr>
            <a:normAutofit/>
          </a:bodyPr>
          <a:lstStyle/>
          <a:p>
            <a:r>
              <a:rPr lang="en-US" sz="3200" dirty="0"/>
              <a:t>Extrinsic motivation is deeply ingrained in our cultures and our organizations</a:t>
            </a:r>
          </a:p>
          <a:p>
            <a:r>
              <a:rPr lang="en-US" sz="3200" dirty="0"/>
              <a:t>It affects how we raise children, teach students, and “manage” employees</a:t>
            </a:r>
          </a:p>
          <a:p>
            <a:r>
              <a:rPr lang="en-US" sz="3200" dirty="0"/>
              <a:t>Many of today’s practices are based on the research done by B.F. Skinner on rats and pigeons (not humans) fifty years ago</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230668"/>
            <a:ext cx="2133600" cy="1194816"/>
          </a:xfrm>
          <a:prstGeom prst="rect">
            <a:avLst/>
          </a:prstGeom>
        </p:spPr>
      </p:pic>
      <p:sp>
        <p:nvSpPr>
          <p:cNvPr id="6" name="Slide Number Placeholder 5"/>
          <p:cNvSpPr>
            <a:spLocks noGrp="1"/>
          </p:cNvSpPr>
          <p:nvPr>
            <p:ph type="sldNum" sz="quarter" idx="12"/>
          </p:nvPr>
        </p:nvSpPr>
        <p:spPr/>
        <p:txBody>
          <a:bodyPr/>
          <a:lstStyle/>
          <a:p>
            <a:fld id="{DABFE327-10BC-4339-9DB9-23AC51F21B55}" type="slidenum">
              <a:rPr lang="en-SG" smtClean="0"/>
              <a:t>19</a:t>
            </a:fld>
            <a:endParaRPr lang="en-SG"/>
          </a:p>
        </p:txBody>
      </p:sp>
    </p:spTree>
    <p:extLst>
      <p:ext uri="{BB962C8B-B14F-4D97-AF65-F5344CB8AC3E}">
        <p14:creationId xmlns:p14="http://schemas.microsoft.com/office/powerpoint/2010/main" val="399885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dirty="0"/>
          </a:p>
        </p:txBody>
      </p:sp>
      <p:sp>
        <p:nvSpPr>
          <p:cNvPr id="3" name="Content Placeholder 2"/>
          <p:cNvSpPr>
            <a:spLocks noGrp="1"/>
          </p:cNvSpPr>
          <p:nvPr>
            <p:ph sz="quarter" idx="1"/>
          </p:nvPr>
        </p:nvSpPr>
        <p:spPr>
          <a:xfrm>
            <a:off x="539552" y="3645024"/>
            <a:ext cx="8147248" cy="2590800"/>
          </a:xfrm>
        </p:spPr>
        <p:txBody>
          <a:bodyPr>
            <a:normAutofit/>
          </a:bodyPr>
          <a:lstStyle/>
          <a:p>
            <a:pPr marL="0" indent="0" algn="ctr">
              <a:buNone/>
            </a:pPr>
            <a:r>
              <a:rPr lang="en-US" sz="5400" dirty="0"/>
              <a:t>Theory X, Theory Y,</a:t>
            </a:r>
          </a:p>
          <a:p>
            <a:pPr marL="0" indent="0" algn="ctr">
              <a:buNone/>
            </a:pPr>
            <a:r>
              <a:rPr lang="en-US" sz="5400" dirty="0"/>
              <a:t>and Servant Leadership</a:t>
            </a:r>
            <a:endParaRPr lang="en-SG" sz="5400" dirty="0"/>
          </a:p>
        </p:txBody>
      </p:sp>
      <p:sp>
        <p:nvSpPr>
          <p:cNvPr id="5" name="Slide Number Placeholder 4"/>
          <p:cNvSpPr>
            <a:spLocks noGrp="1"/>
          </p:cNvSpPr>
          <p:nvPr>
            <p:ph type="sldNum" sz="quarter" idx="12"/>
          </p:nvPr>
        </p:nvSpPr>
        <p:spPr/>
        <p:txBody>
          <a:bodyPr/>
          <a:lstStyle/>
          <a:p>
            <a:fld id="{DABFE327-10BC-4339-9DB9-23AC51F21B55}" type="slidenum">
              <a:rPr lang="en-SG" smtClean="0"/>
              <a:t>2</a:t>
            </a:fld>
            <a:endParaRPr lang="en-SG"/>
          </a:p>
        </p:txBody>
      </p:sp>
      <p:graphicFrame>
        <p:nvGraphicFramePr>
          <p:cNvPr id="4" name="Object 3">
            <a:extLst>
              <a:ext uri="{FF2B5EF4-FFF2-40B4-BE49-F238E27FC236}">
                <a16:creationId xmlns:a16="http://schemas.microsoft.com/office/drawing/2014/main" id="{67E772D7-2523-4099-A02A-C09EE5ABD6E2}"/>
              </a:ext>
            </a:extLst>
          </p:cNvPr>
          <p:cNvGraphicFramePr>
            <a:graphicFrameLocks noChangeAspect="1"/>
          </p:cNvGraphicFramePr>
          <p:nvPr>
            <p:extLst>
              <p:ext uri="{D42A27DB-BD31-4B8C-83A1-F6EECF244321}">
                <p14:modId xmlns:p14="http://schemas.microsoft.com/office/powerpoint/2010/main" val="2968789117"/>
              </p:ext>
            </p:extLst>
          </p:nvPr>
        </p:nvGraphicFramePr>
        <p:xfrm>
          <a:off x="3370535" y="1602927"/>
          <a:ext cx="2402929" cy="1856808"/>
        </p:xfrm>
        <a:graphic>
          <a:graphicData uri="http://schemas.openxmlformats.org/presentationml/2006/ole">
            <mc:AlternateContent xmlns:mc="http://schemas.openxmlformats.org/markup-compatibility/2006">
              <mc:Choice xmlns:v="urn:schemas-microsoft-com:vml" Requires="v">
                <p:oleObj name="Acrobat Document" r:id="rId3" imgW="7543519" imgH="5829300" progId="AcroExch.Document.DC">
                  <p:embed/>
                </p:oleObj>
              </mc:Choice>
              <mc:Fallback>
                <p:oleObj name="Acrobat Document" r:id="rId3" imgW="7543519" imgH="5829300" progId="AcroExch.Document.DC">
                  <p:embed/>
                  <p:pic>
                    <p:nvPicPr>
                      <p:cNvPr id="4" name="Object 3">
                        <a:extLst>
                          <a:ext uri="{FF2B5EF4-FFF2-40B4-BE49-F238E27FC236}">
                            <a16:creationId xmlns:a16="http://schemas.microsoft.com/office/drawing/2014/main" id="{D9364459-5485-43A3-BF5D-ABA75A7AB110}"/>
                          </a:ext>
                        </a:extLst>
                      </p:cNvPr>
                      <p:cNvPicPr/>
                      <p:nvPr/>
                    </p:nvPicPr>
                    <p:blipFill>
                      <a:blip r:embed="rId4"/>
                      <a:stretch>
                        <a:fillRect/>
                      </a:stretch>
                    </p:blipFill>
                    <p:spPr>
                      <a:xfrm>
                        <a:off x="3370535" y="1602927"/>
                        <a:ext cx="2402929" cy="1856808"/>
                      </a:xfrm>
                      <a:prstGeom prst="rect">
                        <a:avLst/>
                      </a:prstGeom>
                    </p:spPr>
                  </p:pic>
                </p:oleObj>
              </mc:Fallback>
            </mc:AlternateContent>
          </a:graphicData>
        </a:graphic>
      </p:graphicFrame>
    </p:spTree>
    <p:extLst>
      <p:ext uri="{BB962C8B-B14F-4D97-AF65-F5344CB8AC3E}">
        <p14:creationId xmlns:p14="http://schemas.microsoft.com/office/powerpoint/2010/main" val="3518675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76672"/>
            <a:ext cx="7772400" cy="1143000"/>
          </a:xfrm>
        </p:spPr>
        <p:txBody>
          <a:bodyPr>
            <a:normAutofit fontScale="90000"/>
          </a:bodyPr>
          <a:lstStyle/>
          <a:p>
            <a:r>
              <a:rPr lang="en-US" dirty="0"/>
              <a:t>	    </a:t>
            </a:r>
            <a:r>
              <a:rPr lang="en-US" sz="4400" dirty="0"/>
              <a:t>B.F. Skinner</a:t>
            </a:r>
            <a:br>
              <a:rPr lang="en-US" dirty="0"/>
            </a:br>
            <a:r>
              <a:rPr lang="en-US" dirty="0"/>
              <a:t>	    (1904-1990)</a:t>
            </a:r>
            <a:endParaRPr lang="en-SG" dirty="0"/>
          </a:p>
        </p:txBody>
      </p:sp>
      <p:sp>
        <p:nvSpPr>
          <p:cNvPr id="3" name="Content Placeholder 2"/>
          <p:cNvSpPr>
            <a:spLocks noGrp="1"/>
          </p:cNvSpPr>
          <p:nvPr>
            <p:ph sz="quarter" idx="1"/>
          </p:nvPr>
        </p:nvSpPr>
        <p:spPr>
          <a:xfrm>
            <a:off x="834988" y="2080547"/>
            <a:ext cx="7474024" cy="4392488"/>
          </a:xfrm>
        </p:spPr>
        <p:txBody>
          <a:bodyPr>
            <a:normAutofit/>
          </a:bodyPr>
          <a:lstStyle/>
          <a:p>
            <a:r>
              <a:rPr lang="en-SG" sz="3200" dirty="0"/>
              <a:t>Skinner invented the operant conditioning chamber for rats</a:t>
            </a:r>
          </a:p>
          <a:p>
            <a:r>
              <a:rPr lang="en-SG" sz="3200" dirty="0"/>
              <a:t>He believed that human free will was actually an illusion</a:t>
            </a:r>
          </a:p>
          <a:p>
            <a:r>
              <a:rPr lang="en-SG" sz="3200" dirty="0"/>
              <a:t>He said that if the consequences of an action are bad, there is a high chance the action will not be repeated; if the consequences are good, the actions that led to it will be reinforced</a:t>
            </a:r>
          </a:p>
          <a:p>
            <a:pPr marL="0" indent="0">
              <a:buNone/>
            </a:pPr>
            <a:endParaRPr lang="en-SG" sz="3200" dirty="0"/>
          </a:p>
          <a:p>
            <a:endParaRPr lang="en-SG"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1" y="379744"/>
            <a:ext cx="1727461" cy="160653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324285"/>
            <a:ext cx="1140708" cy="1661999"/>
          </a:xfrm>
          <a:prstGeom prst="rect">
            <a:avLst/>
          </a:prstGeom>
        </p:spPr>
      </p:pic>
      <p:sp>
        <p:nvSpPr>
          <p:cNvPr id="7" name="Slide Number Placeholder 6"/>
          <p:cNvSpPr>
            <a:spLocks noGrp="1"/>
          </p:cNvSpPr>
          <p:nvPr>
            <p:ph type="sldNum" sz="quarter" idx="12"/>
          </p:nvPr>
        </p:nvSpPr>
        <p:spPr/>
        <p:txBody>
          <a:bodyPr/>
          <a:lstStyle/>
          <a:p>
            <a:fld id="{DABFE327-10BC-4339-9DB9-23AC51F21B55}" type="slidenum">
              <a:rPr lang="en-SG" smtClean="0"/>
              <a:t>20</a:t>
            </a:fld>
            <a:endParaRPr lang="en-SG"/>
          </a:p>
        </p:txBody>
      </p:sp>
    </p:spTree>
    <p:extLst>
      <p:ext uri="{BB962C8B-B14F-4D97-AF65-F5344CB8AC3E}">
        <p14:creationId xmlns:p14="http://schemas.microsoft.com/office/powerpoint/2010/main" val="1088763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43006"/>
            <a:ext cx="7931224" cy="1143000"/>
          </a:xfrm>
        </p:spPr>
        <p:txBody>
          <a:bodyPr/>
          <a:lstStyle/>
          <a:p>
            <a:r>
              <a:rPr lang="en-US" dirty="0"/>
              <a:t>Problems with Skinner</a:t>
            </a:r>
            <a:endParaRPr lang="en-SG" dirty="0"/>
          </a:p>
        </p:txBody>
      </p:sp>
      <p:sp>
        <p:nvSpPr>
          <p:cNvPr id="4" name="Content Placeholder 3"/>
          <p:cNvSpPr>
            <a:spLocks noGrp="1"/>
          </p:cNvSpPr>
          <p:nvPr>
            <p:ph sz="quarter" idx="1"/>
          </p:nvPr>
        </p:nvSpPr>
        <p:spPr>
          <a:xfrm>
            <a:off x="914400" y="1576800"/>
            <a:ext cx="7510028" cy="4752527"/>
          </a:xfrm>
        </p:spPr>
        <p:txBody>
          <a:bodyPr>
            <a:noAutofit/>
          </a:bodyPr>
          <a:lstStyle/>
          <a:p>
            <a:r>
              <a:rPr lang="en-US" sz="3200" dirty="0"/>
              <a:t>Skinner assumed the brain is a “tabula rasa,” a blank slate; however, we know we are born with inherited characteristics</a:t>
            </a:r>
          </a:p>
          <a:p>
            <a:r>
              <a:rPr lang="en-US" sz="3200" dirty="0"/>
              <a:t>Skinner denied the existence of a core spirit, soul, or personality</a:t>
            </a:r>
            <a:endParaRPr lang="en-SG" sz="3200" dirty="0"/>
          </a:p>
          <a:p>
            <a:r>
              <a:rPr lang="en-US" sz="3200" dirty="0"/>
              <a:t>Despite the fact that a majority of Americans identify a religion and have a spiritual practice, Skinner’s ideas have taken over our secular culture</a:t>
            </a:r>
            <a:endParaRPr lang="en-SG" sz="32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13775" b="8592"/>
          <a:stretch/>
        </p:blipFill>
        <p:spPr>
          <a:xfrm>
            <a:off x="6019800" y="294522"/>
            <a:ext cx="785374" cy="1186881"/>
          </a:xfrm>
          <a:prstGeom prst="rect">
            <a:avLst/>
          </a:prstGeom>
        </p:spPr>
      </p:pic>
      <p:sp>
        <p:nvSpPr>
          <p:cNvPr id="7" name="Slide Number Placeholder 6"/>
          <p:cNvSpPr>
            <a:spLocks noGrp="1"/>
          </p:cNvSpPr>
          <p:nvPr>
            <p:ph type="sldNum" sz="quarter" idx="12"/>
          </p:nvPr>
        </p:nvSpPr>
        <p:spPr/>
        <p:txBody>
          <a:bodyPr/>
          <a:lstStyle/>
          <a:p>
            <a:fld id="{DABFE327-10BC-4339-9DB9-23AC51F21B55}" type="slidenum">
              <a:rPr lang="en-SG" smtClean="0"/>
              <a:t>21</a:t>
            </a:fld>
            <a:endParaRPr lang="en-SG"/>
          </a:p>
        </p:txBody>
      </p:sp>
    </p:spTree>
    <p:extLst>
      <p:ext uri="{BB962C8B-B14F-4D97-AF65-F5344CB8AC3E}">
        <p14:creationId xmlns:p14="http://schemas.microsoft.com/office/powerpoint/2010/main" val="1974647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dirty="0"/>
          </a:p>
        </p:txBody>
      </p:sp>
      <p:sp>
        <p:nvSpPr>
          <p:cNvPr id="4" name="Content Placeholder 3"/>
          <p:cNvSpPr>
            <a:spLocks noGrp="1"/>
          </p:cNvSpPr>
          <p:nvPr>
            <p:ph sz="quarter" idx="1"/>
          </p:nvPr>
        </p:nvSpPr>
        <p:spPr>
          <a:xfrm>
            <a:off x="1004987" y="2766938"/>
            <a:ext cx="7377013" cy="3816424"/>
          </a:xfrm>
        </p:spPr>
        <p:txBody>
          <a:bodyPr>
            <a:normAutofit/>
          </a:bodyPr>
          <a:lstStyle/>
          <a:p>
            <a:r>
              <a:rPr lang="en-US" sz="3200" dirty="0"/>
              <a:t>Operant conditioning depends on extrinsic motivators— rewards and punishments</a:t>
            </a:r>
          </a:p>
          <a:p>
            <a:r>
              <a:rPr lang="en-US" sz="3200" dirty="0"/>
              <a:t>The effectiveness of extrinsic motivators is  a controversial issue</a:t>
            </a:r>
          </a:p>
          <a:p>
            <a:r>
              <a:rPr lang="en-US" sz="3200" dirty="0"/>
              <a:t>Decades of research chronicle the limitations or negative impacts of extrinsic motivation</a:t>
            </a:r>
            <a:endParaRPr lang="en-SG"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533400"/>
            <a:ext cx="3600400" cy="2094110"/>
          </a:xfrm>
          <a:prstGeom prst="rect">
            <a:avLst/>
          </a:prstGeom>
        </p:spPr>
      </p:pic>
      <p:sp>
        <p:nvSpPr>
          <p:cNvPr id="7" name="Slide Number Placeholder 6"/>
          <p:cNvSpPr>
            <a:spLocks noGrp="1"/>
          </p:cNvSpPr>
          <p:nvPr>
            <p:ph type="sldNum" sz="quarter" idx="12"/>
          </p:nvPr>
        </p:nvSpPr>
        <p:spPr/>
        <p:txBody>
          <a:bodyPr/>
          <a:lstStyle/>
          <a:p>
            <a:fld id="{DABFE327-10BC-4339-9DB9-23AC51F21B55}" type="slidenum">
              <a:rPr lang="en-SG" smtClean="0"/>
              <a:t>22</a:t>
            </a:fld>
            <a:endParaRPr lang="en-SG"/>
          </a:p>
        </p:txBody>
      </p:sp>
    </p:spTree>
    <p:extLst>
      <p:ext uri="{BB962C8B-B14F-4D97-AF65-F5344CB8AC3E}">
        <p14:creationId xmlns:p14="http://schemas.microsoft.com/office/powerpoint/2010/main" val="189578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8003232" cy="1642194"/>
          </a:xfrm>
        </p:spPr>
        <p:txBody>
          <a:bodyPr/>
          <a:lstStyle/>
          <a:p>
            <a:r>
              <a:rPr lang="en-US" dirty="0"/>
              <a:t>Alfie Kohn (1993)</a:t>
            </a:r>
            <a:br>
              <a:rPr lang="en-US" dirty="0"/>
            </a:br>
            <a:r>
              <a:rPr lang="en-US" i="1" dirty="0"/>
              <a:t>Punished by Rewards</a:t>
            </a:r>
            <a:endParaRPr lang="en-SG" i="1" dirty="0"/>
          </a:p>
        </p:txBody>
      </p:sp>
      <p:sp>
        <p:nvSpPr>
          <p:cNvPr id="3" name="Content Placeholder 2"/>
          <p:cNvSpPr>
            <a:spLocks noGrp="1"/>
          </p:cNvSpPr>
          <p:nvPr>
            <p:ph sz="quarter" idx="1"/>
          </p:nvPr>
        </p:nvSpPr>
        <p:spPr>
          <a:xfrm>
            <a:off x="608484" y="2229269"/>
            <a:ext cx="7927032" cy="4104456"/>
          </a:xfrm>
        </p:spPr>
        <p:txBody>
          <a:bodyPr>
            <a:normAutofit lnSpcReduction="10000"/>
          </a:bodyPr>
          <a:lstStyle/>
          <a:p>
            <a:r>
              <a:rPr lang="en-US" sz="3200" dirty="0"/>
              <a:t>Kohn reviewed hundreds of studies on the impact of extrinsic rewards/punishments </a:t>
            </a:r>
          </a:p>
          <a:p>
            <a:r>
              <a:rPr lang="en-US" sz="3200" dirty="0"/>
              <a:t>Extrinsic rewards work best in the short term (but people always want more, and more)</a:t>
            </a:r>
          </a:p>
          <a:p>
            <a:r>
              <a:rPr lang="en-US" sz="3200" dirty="0"/>
              <a:t>Extrinsic rewards devalue the work or activity (the work is not as important as the reward)</a:t>
            </a:r>
          </a:p>
          <a:p>
            <a:r>
              <a:rPr lang="en-US" sz="3200" dirty="0"/>
              <a:t>Extrinsic rewards undermine performance (people just want the reward, will take shortcuts to get it)</a:t>
            </a:r>
          </a:p>
          <a:p>
            <a:endParaRPr lang="en-SG" sz="32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0624" r="15589"/>
          <a:stretch/>
        </p:blipFill>
        <p:spPr>
          <a:xfrm>
            <a:off x="5909936" y="587075"/>
            <a:ext cx="1320343" cy="147072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0312" y="578229"/>
            <a:ext cx="990474" cy="1488418"/>
          </a:xfrm>
          <a:prstGeom prst="rect">
            <a:avLst/>
          </a:prstGeom>
        </p:spPr>
      </p:pic>
      <p:sp>
        <p:nvSpPr>
          <p:cNvPr id="7" name="Slide Number Placeholder 6"/>
          <p:cNvSpPr>
            <a:spLocks noGrp="1"/>
          </p:cNvSpPr>
          <p:nvPr>
            <p:ph type="sldNum" sz="quarter" idx="12"/>
          </p:nvPr>
        </p:nvSpPr>
        <p:spPr/>
        <p:txBody>
          <a:bodyPr/>
          <a:lstStyle/>
          <a:p>
            <a:fld id="{DABFE327-10BC-4339-9DB9-23AC51F21B55}" type="slidenum">
              <a:rPr lang="en-SG" smtClean="0"/>
              <a:t>23</a:t>
            </a:fld>
            <a:endParaRPr lang="en-SG"/>
          </a:p>
        </p:txBody>
      </p:sp>
    </p:spTree>
    <p:extLst>
      <p:ext uri="{BB962C8B-B14F-4D97-AF65-F5344CB8AC3E}">
        <p14:creationId xmlns:p14="http://schemas.microsoft.com/office/powerpoint/2010/main" val="157384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974" y="274638"/>
            <a:ext cx="7858825" cy="1642194"/>
          </a:xfrm>
        </p:spPr>
        <p:txBody>
          <a:bodyPr>
            <a:normAutofit/>
          </a:bodyPr>
          <a:lstStyle/>
          <a:p>
            <a:r>
              <a:rPr lang="en-US" dirty="0"/>
              <a:t>Alfie Kohn</a:t>
            </a:r>
            <a:br>
              <a:rPr lang="en-US" dirty="0"/>
            </a:br>
            <a:r>
              <a:rPr lang="en-US" i="1" dirty="0"/>
              <a:t>Punished by Rewards</a:t>
            </a:r>
            <a:endParaRPr lang="en-SG" i="1" dirty="0"/>
          </a:p>
        </p:txBody>
      </p:sp>
      <p:sp>
        <p:nvSpPr>
          <p:cNvPr id="3" name="Content Placeholder 2"/>
          <p:cNvSpPr>
            <a:spLocks noGrp="1"/>
          </p:cNvSpPr>
          <p:nvPr>
            <p:ph sz="quarter" idx="1"/>
          </p:nvPr>
        </p:nvSpPr>
        <p:spPr>
          <a:xfrm>
            <a:off x="827975" y="2286000"/>
            <a:ext cx="7850832" cy="3888432"/>
          </a:xfrm>
        </p:spPr>
        <p:txBody>
          <a:bodyPr>
            <a:normAutofit lnSpcReduction="10000"/>
          </a:bodyPr>
          <a:lstStyle/>
          <a:p>
            <a:r>
              <a:rPr lang="en-US" sz="3500" dirty="0"/>
              <a:t>Extrinsic rewards can kill intrinsic motivation</a:t>
            </a:r>
          </a:p>
          <a:p>
            <a:r>
              <a:rPr lang="en-US" sz="3500" dirty="0"/>
              <a:t>Pay-for-performance and incentive systems often fail to increase performance and are sometimes counterproductive</a:t>
            </a:r>
          </a:p>
          <a:p>
            <a:r>
              <a:rPr lang="en-US" sz="3500" dirty="0"/>
              <a:t>Pay is not the most important motivator (usually #5 or #6 on a list of top ten) contrary to what managers think</a:t>
            </a:r>
          </a:p>
          <a:p>
            <a:endParaRPr lang="en-SG"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288" y="531578"/>
            <a:ext cx="1086342" cy="1632482"/>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3319" r="9307"/>
          <a:stretch/>
        </p:blipFill>
        <p:spPr>
          <a:xfrm>
            <a:off x="5796136" y="531579"/>
            <a:ext cx="1233498" cy="1632481"/>
          </a:xfrm>
          <a:prstGeom prst="rect">
            <a:avLst/>
          </a:prstGeom>
        </p:spPr>
      </p:pic>
      <p:sp>
        <p:nvSpPr>
          <p:cNvPr id="7" name="Slide Number Placeholder 6"/>
          <p:cNvSpPr>
            <a:spLocks noGrp="1"/>
          </p:cNvSpPr>
          <p:nvPr>
            <p:ph type="sldNum" sz="quarter" idx="12"/>
          </p:nvPr>
        </p:nvSpPr>
        <p:spPr/>
        <p:txBody>
          <a:bodyPr/>
          <a:lstStyle/>
          <a:p>
            <a:fld id="{DABFE327-10BC-4339-9DB9-23AC51F21B55}" type="slidenum">
              <a:rPr lang="en-SG" smtClean="0"/>
              <a:t>24</a:t>
            </a:fld>
            <a:endParaRPr lang="en-SG"/>
          </a:p>
        </p:txBody>
      </p:sp>
    </p:spTree>
    <p:extLst>
      <p:ext uri="{BB962C8B-B14F-4D97-AF65-F5344CB8AC3E}">
        <p14:creationId xmlns:p14="http://schemas.microsoft.com/office/powerpoint/2010/main" val="4206780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49220"/>
            <a:ext cx="8219256" cy="1570186"/>
          </a:xfrm>
        </p:spPr>
        <p:txBody>
          <a:bodyPr>
            <a:normAutofit/>
          </a:bodyPr>
          <a:lstStyle/>
          <a:p>
            <a:r>
              <a:rPr lang="en-US" dirty="0"/>
              <a:t>Alfie Kohn</a:t>
            </a:r>
            <a:br>
              <a:rPr lang="en-US" dirty="0"/>
            </a:br>
            <a:r>
              <a:rPr lang="en-US" i="1" dirty="0"/>
              <a:t>Punished by Rewards</a:t>
            </a:r>
            <a:endParaRPr lang="en-SG" i="1" dirty="0"/>
          </a:p>
        </p:txBody>
      </p:sp>
      <p:sp>
        <p:nvSpPr>
          <p:cNvPr id="3" name="Content Placeholder 2"/>
          <p:cNvSpPr>
            <a:spLocks noGrp="1"/>
          </p:cNvSpPr>
          <p:nvPr>
            <p:ph sz="quarter" idx="1"/>
          </p:nvPr>
        </p:nvSpPr>
        <p:spPr>
          <a:xfrm>
            <a:off x="683568" y="2276872"/>
            <a:ext cx="7927032" cy="3888432"/>
          </a:xfrm>
        </p:spPr>
        <p:txBody>
          <a:bodyPr>
            <a:normAutofit lnSpcReduction="10000"/>
          </a:bodyPr>
          <a:lstStyle/>
          <a:p>
            <a:r>
              <a:rPr lang="en-US" sz="3200" dirty="0"/>
              <a:t>Rewards are controlling, coercive behavior that can result in resentment, especially when withheld</a:t>
            </a:r>
          </a:p>
          <a:p>
            <a:r>
              <a:rPr lang="en-US" sz="3200" dirty="0"/>
              <a:t>Rewards are used instead of learning why performance is poor or could be better (rewards hide the problems)</a:t>
            </a:r>
          </a:p>
          <a:p>
            <a:r>
              <a:rPr lang="en-US" sz="3200" dirty="0"/>
              <a:t>Rewards discourage risk-taking; people will only do what is needed to get the reward, manipulating numbers, pressuring others, </a:t>
            </a:r>
            <a:r>
              <a:rPr lang="en-US" sz="3200" dirty="0" err="1"/>
              <a:t>etc</a:t>
            </a:r>
            <a:endParaRPr lang="en-US" sz="3200" dirty="0"/>
          </a:p>
          <a:p>
            <a:endParaRPr lang="en-US" sz="3200" dirty="0"/>
          </a:p>
          <a:p>
            <a:endParaRPr lang="en-SG"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296" y="555463"/>
            <a:ext cx="974188" cy="1463944"/>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0000"/>
          <a:stretch/>
        </p:blipFill>
        <p:spPr>
          <a:xfrm>
            <a:off x="5598771" y="580419"/>
            <a:ext cx="1616463" cy="1438987"/>
          </a:xfrm>
          <a:prstGeom prst="rect">
            <a:avLst/>
          </a:prstGeom>
        </p:spPr>
      </p:pic>
      <p:sp>
        <p:nvSpPr>
          <p:cNvPr id="7" name="Slide Number Placeholder 6"/>
          <p:cNvSpPr>
            <a:spLocks noGrp="1"/>
          </p:cNvSpPr>
          <p:nvPr>
            <p:ph type="sldNum" sz="quarter" idx="12"/>
          </p:nvPr>
        </p:nvSpPr>
        <p:spPr/>
        <p:txBody>
          <a:bodyPr/>
          <a:lstStyle/>
          <a:p>
            <a:fld id="{DABFE327-10BC-4339-9DB9-23AC51F21B55}" type="slidenum">
              <a:rPr lang="en-SG" smtClean="0"/>
              <a:t>25</a:t>
            </a:fld>
            <a:endParaRPr lang="en-SG"/>
          </a:p>
        </p:txBody>
      </p:sp>
    </p:spTree>
    <p:extLst>
      <p:ext uri="{BB962C8B-B14F-4D97-AF65-F5344CB8AC3E}">
        <p14:creationId xmlns:p14="http://schemas.microsoft.com/office/powerpoint/2010/main" val="1502595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1642194"/>
          </a:xfrm>
        </p:spPr>
        <p:txBody>
          <a:bodyPr>
            <a:normAutofit/>
          </a:bodyPr>
          <a:lstStyle/>
          <a:p>
            <a:r>
              <a:rPr lang="en-US" dirty="0"/>
              <a:t>Alfie Kohn</a:t>
            </a:r>
            <a:br>
              <a:rPr lang="en-US" dirty="0"/>
            </a:br>
            <a:r>
              <a:rPr lang="en-US" i="1" dirty="0"/>
              <a:t>Punished by Rewards</a:t>
            </a:r>
            <a:endParaRPr lang="en-SG" i="1" dirty="0"/>
          </a:p>
        </p:txBody>
      </p:sp>
      <p:sp>
        <p:nvSpPr>
          <p:cNvPr id="3" name="Content Placeholder 2"/>
          <p:cNvSpPr>
            <a:spLocks noGrp="1"/>
          </p:cNvSpPr>
          <p:nvPr>
            <p:ph sz="quarter" idx="1"/>
          </p:nvPr>
        </p:nvSpPr>
        <p:spPr>
          <a:xfrm>
            <a:off x="685800" y="2197657"/>
            <a:ext cx="7772400" cy="4327687"/>
          </a:xfrm>
        </p:spPr>
        <p:txBody>
          <a:bodyPr>
            <a:normAutofit lnSpcReduction="10000"/>
          </a:bodyPr>
          <a:lstStyle/>
          <a:p>
            <a:r>
              <a:rPr lang="en-US" sz="3400" dirty="0"/>
              <a:t>When employees set goals, they set them at safe levels, lower than could be achieved  </a:t>
            </a:r>
          </a:p>
          <a:p>
            <a:r>
              <a:rPr lang="en-US" sz="3400" dirty="0"/>
              <a:t>Negative self-fulfilling prophecy: if people are managed through rewards and punishments, they come to see only the rewards and punishments</a:t>
            </a:r>
          </a:p>
          <a:p>
            <a:r>
              <a:rPr lang="en-US" sz="3400" dirty="0"/>
              <a:t>Kohn concluded: Rewards do not result in people doing a better job</a:t>
            </a:r>
          </a:p>
          <a:p>
            <a:endParaRPr lang="en-US" sz="3400" dirty="0"/>
          </a:p>
          <a:p>
            <a:pPr marL="0" indent="0">
              <a:buNone/>
            </a:pPr>
            <a:endParaRPr lang="en-SG"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397471"/>
            <a:ext cx="1049684" cy="1577394"/>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3440" r="21693"/>
          <a:stretch/>
        </p:blipFill>
        <p:spPr>
          <a:xfrm>
            <a:off x="5791200" y="388621"/>
            <a:ext cx="1155840" cy="1577393"/>
          </a:xfrm>
          <a:prstGeom prst="rect">
            <a:avLst/>
          </a:prstGeom>
        </p:spPr>
      </p:pic>
      <p:sp>
        <p:nvSpPr>
          <p:cNvPr id="7" name="Slide Number Placeholder 6"/>
          <p:cNvSpPr>
            <a:spLocks noGrp="1"/>
          </p:cNvSpPr>
          <p:nvPr>
            <p:ph type="sldNum" sz="quarter" idx="12"/>
          </p:nvPr>
        </p:nvSpPr>
        <p:spPr/>
        <p:txBody>
          <a:bodyPr/>
          <a:lstStyle/>
          <a:p>
            <a:fld id="{DABFE327-10BC-4339-9DB9-23AC51F21B55}" type="slidenum">
              <a:rPr lang="en-SG" smtClean="0"/>
              <a:t>26</a:t>
            </a:fld>
            <a:endParaRPr lang="en-SG"/>
          </a:p>
        </p:txBody>
      </p:sp>
    </p:spTree>
    <p:extLst>
      <p:ext uri="{BB962C8B-B14F-4D97-AF65-F5344CB8AC3E}">
        <p14:creationId xmlns:p14="http://schemas.microsoft.com/office/powerpoint/2010/main" val="3830652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1291186"/>
            <a:ext cx="7988424" cy="1143000"/>
          </a:xfrm>
        </p:spPr>
        <p:txBody>
          <a:bodyPr>
            <a:noAutofit/>
          </a:bodyPr>
          <a:lstStyle/>
          <a:p>
            <a:r>
              <a:rPr lang="en-US" dirty="0"/>
              <a:t>Daniel Pink</a:t>
            </a:r>
            <a:br>
              <a:rPr lang="en-US" dirty="0"/>
            </a:br>
            <a:r>
              <a:rPr lang="en-US" i="1" dirty="0"/>
              <a:t>Drive (2009)</a:t>
            </a:r>
            <a:endParaRPr lang="en-SG" i="1" dirty="0"/>
          </a:p>
        </p:txBody>
      </p:sp>
      <p:sp>
        <p:nvSpPr>
          <p:cNvPr id="3" name="Content Placeholder 2"/>
          <p:cNvSpPr>
            <a:spLocks noGrp="1"/>
          </p:cNvSpPr>
          <p:nvPr>
            <p:ph sz="quarter" idx="1"/>
          </p:nvPr>
        </p:nvSpPr>
        <p:spPr>
          <a:xfrm>
            <a:off x="876300" y="2743200"/>
            <a:ext cx="7391400" cy="3276600"/>
          </a:xfrm>
        </p:spPr>
        <p:txBody>
          <a:bodyPr>
            <a:noAutofit/>
          </a:bodyPr>
          <a:lstStyle/>
          <a:p>
            <a:r>
              <a:rPr lang="en-US" sz="3400" dirty="0"/>
              <a:t>Daniel Pink reviewed the literature and published a book titled </a:t>
            </a:r>
            <a:r>
              <a:rPr lang="en-US" sz="3400" i="1" dirty="0"/>
              <a:t>Drive: The Surprising Truth About What Motivates Us</a:t>
            </a:r>
          </a:p>
          <a:p>
            <a:r>
              <a:rPr lang="en-US" sz="3400" dirty="0"/>
              <a:t>He shared some of his findings in a talk on “The Puzzle of Motivation” </a:t>
            </a:r>
          </a:p>
          <a:p>
            <a:pPr marL="0" indent="0">
              <a:buNone/>
            </a:pPr>
            <a:endParaRPr lang="en-US" sz="3000" i="1" dirty="0"/>
          </a:p>
          <a:p>
            <a:endParaRPr lang="en-US" sz="3000" i="1" dirty="0"/>
          </a:p>
          <a:p>
            <a:pPr marL="0" indent="0">
              <a:buNone/>
            </a:pPr>
            <a:endParaRPr lang="en-SG" sz="3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0452" y="982172"/>
            <a:ext cx="1080120" cy="144201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572" y="996558"/>
            <a:ext cx="968362" cy="1442017"/>
          </a:xfrm>
          <a:prstGeom prst="rect">
            <a:avLst/>
          </a:prstGeom>
        </p:spPr>
      </p:pic>
      <p:sp>
        <p:nvSpPr>
          <p:cNvPr id="7" name="Slide Number Placeholder 6"/>
          <p:cNvSpPr>
            <a:spLocks noGrp="1"/>
          </p:cNvSpPr>
          <p:nvPr>
            <p:ph type="sldNum" sz="quarter" idx="12"/>
          </p:nvPr>
        </p:nvSpPr>
        <p:spPr/>
        <p:txBody>
          <a:bodyPr/>
          <a:lstStyle/>
          <a:p>
            <a:fld id="{DABFE327-10BC-4339-9DB9-23AC51F21B55}" type="slidenum">
              <a:rPr lang="en-SG" smtClean="0"/>
              <a:t>27</a:t>
            </a:fld>
            <a:endParaRPr lang="en-SG"/>
          </a:p>
        </p:txBody>
      </p:sp>
    </p:spTree>
    <p:extLst>
      <p:ext uri="{BB962C8B-B14F-4D97-AF65-F5344CB8AC3E}">
        <p14:creationId xmlns:p14="http://schemas.microsoft.com/office/powerpoint/2010/main" val="3387373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Daniel Pink</a:t>
            </a:r>
          </a:p>
        </p:txBody>
      </p:sp>
      <p:sp>
        <p:nvSpPr>
          <p:cNvPr id="3" name="Slide Number Placeholder 2"/>
          <p:cNvSpPr>
            <a:spLocks noGrp="1"/>
          </p:cNvSpPr>
          <p:nvPr>
            <p:ph type="sldNum" sz="quarter" idx="12"/>
          </p:nvPr>
        </p:nvSpPr>
        <p:spPr/>
        <p:txBody>
          <a:bodyPr/>
          <a:lstStyle/>
          <a:p>
            <a:fld id="{DABFE327-10BC-4339-9DB9-23AC51F21B55}" type="slidenum">
              <a:rPr lang="en-SG" smtClean="0"/>
              <a:t>28</a:t>
            </a:fld>
            <a:endParaRPr lang="en-SG"/>
          </a:p>
        </p:txBody>
      </p:sp>
      <p:sp>
        <p:nvSpPr>
          <p:cNvPr id="4" name="Content Placeholder 3"/>
          <p:cNvSpPr>
            <a:spLocks noGrp="1"/>
          </p:cNvSpPr>
          <p:nvPr>
            <p:ph sz="quarter" idx="1"/>
          </p:nvPr>
        </p:nvSpPr>
        <p:spPr/>
        <p:txBody>
          <a:bodyPr/>
          <a:lstStyle/>
          <a:p>
            <a:r>
              <a:rPr lang="en-US" sz="3400" dirty="0"/>
              <a:t>Video clip - “The Puzzle of Motivation”</a:t>
            </a:r>
          </a:p>
          <a:p>
            <a:r>
              <a:rPr lang="en-US" sz="3200" dirty="0"/>
              <a:t>https://www.youtube.com/watch?v=rrkrvAUbU9Y</a:t>
            </a:r>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2396" y="2971800"/>
            <a:ext cx="3939208" cy="2209800"/>
          </a:xfrm>
          <a:prstGeom prst="rect">
            <a:avLst/>
          </a:prstGeom>
        </p:spPr>
      </p:pic>
    </p:spTree>
    <p:extLst>
      <p:ext uri="{BB962C8B-B14F-4D97-AF65-F5344CB8AC3E}">
        <p14:creationId xmlns:p14="http://schemas.microsoft.com/office/powerpoint/2010/main" val="2276919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47" y="533400"/>
            <a:ext cx="7988424" cy="1143000"/>
          </a:xfrm>
        </p:spPr>
        <p:txBody>
          <a:bodyPr>
            <a:noAutofit/>
          </a:bodyPr>
          <a:lstStyle/>
          <a:p>
            <a:r>
              <a:rPr lang="en-US" dirty="0"/>
              <a:t>Daniel Pink</a:t>
            </a:r>
            <a:br>
              <a:rPr lang="en-US" dirty="0"/>
            </a:br>
            <a:r>
              <a:rPr lang="en-US" i="1" dirty="0"/>
              <a:t>Drive (2009)</a:t>
            </a:r>
            <a:endParaRPr lang="en-SG" i="1" dirty="0"/>
          </a:p>
        </p:txBody>
      </p:sp>
      <p:sp>
        <p:nvSpPr>
          <p:cNvPr id="3" name="Content Placeholder 2"/>
          <p:cNvSpPr>
            <a:spLocks noGrp="1"/>
          </p:cNvSpPr>
          <p:nvPr>
            <p:ph sz="quarter" idx="1"/>
          </p:nvPr>
        </p:nvSpPr>
        <p:spPr>
          <a:xfrm>
            <a:off x="359532" y="1752600"/>
            <a:ext cx="8424936" cy="4772744"/>
          </a:xfrm>
        </p:spPr>
        <p:txBody>
          <a:bodyPr>
            <a:noAutofit/>
          </a:bodyPr>
          <a:lstStyle/>
          <a:p>
            <a:r>
              <a:rPr lang="en-US" sz="3200" dirty="0"/>
              <a:t>Pink gave seven reasons carrots and sticks don’t work:</a:t>
            </a:r>
          </a:p>
          <a:p>
            <a:pPr lvl="1"/>
            <a:r>
              <a:rPr lang="en-US" sz="3200" dirty="0"/>
              <a:t>They can extinguish intrinsic motivation (turns an activity into “work”)</a:t>
            </a:r>
          </a:p>
          <a:p>
            <a:pPr lvl="1"/>
            <a:r>
              <a:rPr lang="en-US" sz="3200" dirty="0"/>
              <a:t>They can diminish performance (focus is on the reward, not the work itself)</a:t>
            </a:r>
          </a:p>
          <a:p>
            <a:pPr lvl="1"/>
            <a:r>
              <a:rPr lang="en-US" sz="3200" dirty="0"/>
              <a:t>They can crush creativity (rewards narrow the focus, limit the depth, breadth of thinking)</a:t>
            </a:r>
          </a:p>
          <a:p>
            <a:pPr lvl="1"/>
            <a:r>
              <a:rPr lang="en-US" sz="3200" dirty="0"/>
              <a:t>They can crowd out good behavior (something done for its own sake)</a:t>
            </a:r>
          </a:p>
          <a:p>
            <a:pPr marL="0" indent="0">
              <a:buNone/>
            </a:pPr>
            <a:endParaRPr lang="en-SG" sz="3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2903" y="332655"/>
            <a:ext cx="1006512" cy="134374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332655"/>
            <a:ext cx="902370" cy="1343746"/>
          </a:xfrm>
          <a:prstGeom prst="rect">
            <a:avLst/>
          </a:prstGeom>
        </p:spPr>
      </p:pic>
      <p:sp>
        <p:nvSpPr>
          <p:cNvPr id="7" name="Slide Number Placeholder 6"/>
          <p:cNvSpPr>
            <a:spLocks noGrp="1"/>
          </p:cNvSpPr>
          <p:nvPr>
            <p:ph type="sldNum" sz="quarter" idx="12"/>
          </p:nvPr>
        </p:nvSpPr>
        <p:spPr/>
        <p:txBody>
          <a:bodyPr/>
          <a:lstStyle/>
          <a:p>
            <a:fld id="{DABFE327-10BC-4339-9DB9-23AC51F21B55}" type="slidenum">
              <a:rPr lang="en-SG" smtClean="0"/>
              <a:t>29</a:t>
            </a:fld>
            <a:endParaRPr lang="en-SG"/>
          </a:p>
        </p:txBody>
      </p:sp>
    </p:spTree>
    <p:extLst>
      <p:ext uri="{BB962C8B-B14F-4D97-AF65-F5344CB8AC3E}">
        <p14:creationId xmlns:p14="http://schemas.microsoft.com/office/powerpoint/2010/main" val="408387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77200" cy="944562"/>
          </a:xfrm>
        </p:spPr>
        <p:txBody>
          <a:bodyPr/>
          <a:lstStyle/>
          <a:p>
            <a:r>
              <a:rPr lang="en-US" dirty="0"/>
              <a:t>Assumptions about people</a:t>
            </a:r>
            <a:endParaRPr lang="en-SG" dirty="0"/>
          </a:p>
        </p:txBody>
      </p:sp>
      <p:sp>
        <p:nvSpPr>
          <p:cNvPr id="3" name="Slide Number Placeholder 2"/>
          <p:cNvSpPr>
            <a:spLocks noGrp="1"/>
          </p:cNvSpPr>
          <p:nvPr>
            <p:ph type="sldNum" sz="quarter" idx="12"/>
          </p:nvPr>
        </p:nvSpPr>
        <p:spPr/>
        <p:txBody>
          <a:bodyPr/>
          <a:lstStyle/>
          <a:p>
            <a:pPr>
              <a:defRPr/>
            </a:pPr>
            <a:fld id="{46F55E5A-06A1-4024-92E3-E37A303B06C1}" type="slidenum">
              <a:rPr lang="en-US" smtClean="0"/>
              <a:pPr>
                <a:defRPr/>
              </a:pPr>
              <a:t>3</a:t>
            </a:fld>
            <a:endParaRPr lang="en-US"/>
          </a:p>
        </p:txBody>
      </p:sp>
      <p:sp>
        <p:nvSpPr>
          <p:cNvPr id="4" name="Content Placeholder 3"/>
          <p:cNvSpPr>
            <a:spLocks noGrp="1"/>
          </p:cNvSpPr>
          <p:nvPr>
            <p:ph sz="quarter" idx="1"/>
          </p:nvPr>
        </p:nvSpPr>
        <p:spPr>
          <a:xfrm>
            <a:off x="533400" y="990600"/>
            <a:ext cx="6172201" cy="5486400"/>
          </a:xfrm>
        </p:spPr>
        <p:txBody>
          <a:bodyPr>
            <a:noAutofit/>
          </a:bodyPr>
          <a:lstStyle/>
          <a:p>
            <a:r>
              <a:rPr lang="en-US" sz="3200" dirty="0"/>
              <a:t>How you lead is affected by your assumptions about people in the workplace</a:t>
            </a:r>
          </a:p>
          <a:p>
            <a:r>
              <a:rPr lang="en-US" sz="3200" dirty="0"/>
              <a:t>Some of us think that most people are mean, irresponsible, have no ambition, and will only work if threatened</a:t>
            </a:r>
          </a:p>
          <a:p>
            <a:r>
              <a:rPr lang="en-US" sz="3200" dirty="0"/>
              <a:t>Others of us think that most people are good, willing to be responsible, want to grow, and will pitch in to help when they are needed</a:t>
            </a:r>
            <a:endParaRPr lang="en-SG" sz="32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5970" r="16285" b="11642"/>
          <a:stretch/>
        </p:blipFill>
        <p:spPr>
          <a:xfrm>
            <a:off x="6781800" y="3352800"/>
            <a:ext cx="1910802" cy="2819400"/>
          </a:xfrm>
          <a:prstGeom prst="rect">
            <a:avLst/>
          </a:prstGeom>
        </p:spPr>
      </p:pic>
    </p:spTree>
    <p:extLst>
      <p:ext uri="{BB962C8B-B14F-4D97-AF65-F5344CB8AC3E}">
        <p14:creationId xmlns:p14="http://schemas.microsoft.com/office/powerpoint/2010/main" val="26489840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608283"/>
            <a:ext cx="7772400" cy="1418629"/>
          </a:xfrm>
        </p:spPr>
        <p:txBody>
          <a:bodyPr>
            <a:normAutofit/>
          </a:bodyPr>
          <a:lstStyle/>
          <a:p>
            <a:r>
              <a:rPr lang="en-US" dirty="0"/>
              <a:t>Daniel Pink</a:t>
            </a:r>
            <a:br>
              <a:rPr lang="en-US" dirty="0"/>
            </a:br>
            <a:r>
              <a:rPr lang="en-US" i="1" dirty="0"/>
              <a:t>Drive</a:t>
            </a:r>
            <a:endParaRPr lang="en-SG" i="1" dirty="0"/>
          </a:p>
        </p:txBody>
      </p:sp>
      <p:sp>
        <p:nvSpPr>
          <p:cNvPr id="3" name="Content Placeholder 2"/>
          <p:cNvSpPr>
            <a:spLocks noGrp="1"/>
          </p:cNvSpPr>
          <p:nvPr>
            <p:ph sz="quarter" idx="1"/>
          </p:nvPr>
        </p:nvSpPr>
        <p:spPr>
          <a:xfrm>
            <a:off x="611560" y="2302539"/>
            <a:ext cx="8075240" cy="4078789"/>
          </a:xfrm>
        </p:spPr>
        <p:txBody>
          <a:bodyPr>
            <a:normAutofit lnSpcReduction="10000"/>
          </a:bodyPr>
          <a:lstStyle/>
          <a:p>
            <a:r>
              <a:rPr lang="en-US" sz="3200" dirty="0"/>
              <a:t>More reasons carrots and sticks (often) don’t work</a:t>
            </a:r>
          </a:p>
          <a:p>
            <a:pPr lvl="1"/>
            <a:r>
              <a:rPr lang="en-US" sz="3200" dirty="0"/>
              <a:t>They encourage cheating, shortcuts, and unethical behavior</a:t>
            </a:r>
          </a:p>
          <a:p>
            <a:pPr lvl="1"/>
            <a:r>
              <a:rPr lang="en-US" sz="3200" dirty="0"/>
              <a:t>They can become addictive (people need larger and more frequent rewards)</a:t>
            </a:r>
          </a:p>
          <a:p>
            <a:pPr lvl="1"/>
            <a:r>
              <a:rPr lang="en-US" sz="3200" dirty="0"/>
              <a:t>They can foster short-term thinking (they limit thinking to what’s immediately before us; just far enough to trigger the reward)</a:t>
            </a:r>
          </a:p>
          <a:p>
            <a:pPr marL="0" indent="0">
              <a:buNone/>
            </a:pPr>
            <a:endParaRPr lang="en-SG"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1691" y="332656"/>
            <a:ext cx="1137749" cy="1694257"/>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9244" r="13701"/>
          <a:stretch/>
        </p:blipFill>
        <p:spPr>
          <a:xfrm>
            <a:off x="3995936" y="332656"/>
            <a:ext cx="1305505" cy="1694257"/>
          </a:xfrm>
          <a:prstGeom prst="rect">
            <a:avLst/>
          </a:prstGeom>
        </p:spPr>
      </p:pic>
      <p:sp>
        <p:nvSpPr>
          <p:cNvPr id="7" name="Slide Number Placeholder 6"/>
          <p:cNvSpPr>
            <a:spLocks noGrp="1"/>
          </p:cNvSpPr>
          <p:nvPr>
            <p:ph type="sldNum" sz="quarter" idx="12"/>
          </p:nvPr>
        </p:nvSpPr>
        <p:spPr/>
        <p:txBody>
          <a:bodyPr/>
          <a:lstStyle/>
          <a:p>
            <a:fld id="{DABFE327-10BC-4339-9DB9-23AC51F21B55}" type="slidenum">
              <a:rPr lang="en-SG" smtClean="0"/>
              <a:t>30</a:t>
            </a:fld>
            <a:endParaRPr lang="en-SG"/>
          </a:p>
        </p:txBody>
      </p:sp>
    </p:spTree>
    <p:extLst>
      <p:ext uri="{BB962C8B-B14F-4D97-AF65-F5344CB8AC3E}">
        <p14:creationId xmlns:p14="http://schemas.microsoft.com/office/powerpoint/2010/main" val="589129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476" y="608283"/>
            <a:ext cx="7535507" cy="1418629"/>
          </a:xfrm>
        </p:spPr>
        <p:txBody>
          <a:bodyPr>
            <a:normAutofit/>
          </a:bodyPr>
          <a:lstStyle/>
          <a:p>
            <a:r>
              <a:rPr lang="en-US" dirty="0"/>
              <a:t>Daniel Pink</a:t>
            </a:r>
            <a:br>
              <a:rPr lang="en-US" dirty="0"/>
            </a:br>
            <a:r>
              <a:rPr lang="en-US" i="1" dirty="0"/>
              <a:t>Drive</a:t>
            </a:r>
            <a:endParaRPr lang="en-SG" i="1" dirty="0"/>
          </a:p>
        </p:txBody>
      </p:sp>
      <p:sp>
        <p:nvSpPr>
          <p:cNvPr id="3" name="Content Placeholder 2"/>
          <p:cNvSpPr>
            <a:spLocks noGrp="1"/>
          </p:cNvSpPr>
          <p:nvPr>
            <p:ph sz="quarter" idx="1"/>
          </p:nvPr>
        </p:nvSpPr>
        <p:spPr>
          <a:xfrm>
            <a:off x="827584" y="2267903"/>
            <a:ext cx="7535507" cy="3960440"/>
          </a:xfrm>
        </p:spPr>
        <p:txBody>
          <a:bodyPr>
            <a:normAutofit lnSpcReduction="10000"/>
          </a:bodyPr>
          <a:lstStyle/>
          <a:p>
            <a:r>
              <a:rPr lang="en-US" sz="3200" dirty="0"/>
              <a:t>Extrinsic rewards </a:t>
            </a:r>
            <a:r>
              <a:rPr lang="en-US" sz="3200" i="1" dirty="0"/>
              <a:t>can</a:t>
            </a:r>
            <a:r>
              <a:rPr lang="en-US" sz="3200" dirty="0"/>
              <a:t> work when: </a:t>
            </a:r>
          </a:p>
          <a:p>
            <a:pPr lvl="1"/>
            <a:r>
              <a:rPr lang="en-US" sz="3200" dirty="0"/>
              <a:t>The tasks are routine, not very interesting, and don’t demand much creative thinking</a:t>
            </a:r>
          </a:p>
          <a:p>
            <a:pPr lvl="1"/>
            <a:r>
              <a:rPr lang="en-US" sz="3200" dirty="0"/>
              <a:t>The extrinsic reward is unexpected and offered only after the task is complete (not “if-then” but “now that”…)</a:t>
            </a:r>
          </a:p>
          <a:p>
            <a:pPr lvl="1"/>
            <a:r>
              <a:rPr lang="en-US" sz="3200" dirty="0"/>
              <a:t>The reward is non-tangible (e.g. feedback, useful information about performance)</a:t>
            </a:r>
          </a:p>
          <a:p>
            <a:endParaRPr lang="en-US" sz="3200" dirty="0"/>
          </a:p>
          <a:p>
            <a:pPr marL="0" indent="0">
              <a:buNone/>
            </a:pPr>
            <a:endParaRPr lang="en-SG"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3" y="332656"/>
            <a:ext cx="1137749" cy="1694257"/>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4588" r="12631"/>
          <a:stretch/>
        </p:blipFill>
        <p:spPr>
          <a:xfrm>
            <a:off x="3810976" y="332656"/>
            <a:ext cx="1689074" cy="1694257"/>
          </a:xfrm>
          <a:prstGeom prst="rect">
            <a:avLst/>
          </a:prstGeom>
        </p:spPr>
      </p:pic>
      <p:sp>
        <p:nvSpPr>
          <p:cNvPr id="7" name="Slide Number Placeholder 6"/>
          <p:cNvSpPr>
            <a:spLocks noGrp="1"/>
          </p:cNvSpPr>
          <p:nvPr>
            <p:ph type="sldNum" sz="quarter" idx="12"/>
          </p:nvPr>
        </p:nvSpPr>
        <p:spPr/>
        <p:txBody>
          <a:bodyPr/>
          <a:lstStyle/>
          <a:p>
            <a:fld id="{DABFE327-10BC-4339-9DB9-23AC51F21B55}" type="slidenum">
              <a:rPr lang="en-SG" smtClean="0"/>
              <a:t>31</a:t>
            </a:fld>
            <a:endParaRPr lang="en-SG"/>
          </a:p>
        </p:txBody>
      </p:sp>
    </p:spTree>
    <p:extLst>
      <p:ext uri="{BB962C8B-B14F-4D97-AF65-F5344CB8AC3E}">
        <p14:creationId xmlns:p14="http://schemas.microsoft.com/office/powerpoint/2010/main" val="3996934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290934"/>
            <a:ext cx="7340352" cy="1143000"/>
          </a:xfrm>
        </p:spPr>
        <p:txBody>
          <a:bodyPr>
            <a:normAutofit fontScale="90000"/>
          </a:bodyPr>
          <a:lstStyle/>
          <a:p>
            <a:r>
              <a:rPr lang="en-US" sz="4400" dirty="0"/>
              <a:t>Daniel Pink	</a:t>
            </a:r>
            <a:br>
              <a:rPr lang="en-US" sz="4400" dirty="0"/>
            </a:br>
            <a:r>
              <a:rPr lang="en-US" sz="4400" i="1" dirty="0"/>
              <a:t>Drive</a:t>
            </a:r>
            <a:endParaRPr lang="en-SG" sz="4400" i="1" dirty="0"/>
          </a:p>
        </p:txBody>
      </p:sp>
      <p:sp>
        <p:nvSpPr>
          <p:cNvPr id="4" name="Content Placeholder 3"/>
          <p:cNvSpPr>
            <a:spLocks noGrp="1"/>
          </p:cNvSpPr>
          <p:nvPr>
            <p:ph sz="quarter" idx="1"/>
          </p:nvPr>
        </p:nvSpPr>
        <p:spPr>
          <a:xfrm>
            <a:off x="1367036" y="2636912"/>
            <a:ext cx="6661348" cy="3429000"/>
          </a:xfrm>
        </p:spPr>
        <p:txBody>
          <a:bodyPr>
            <a:noAutofit/>
          </a:bodyPr>
          <a:lstStyle/>
          <a:p>
            <a:r>
              <a:rPr lang="en-US" sz="3200" dirty="0"/>
              <a:t>Pink identified three elements that define the “Type I” or intrinsically motivated person at work:</a:t>
            </a:r>
          </a:p>
          <a:p>
            <a:pPr lvl="1"/>
            <a:r>
              <a:rPr lang="en-US" sz="3200" dirty="0"/>
              <a:t>Autonomy</a:t>
            </a:r>
          </a:p>
          <a:p>
            <a:pPr lvl="1"/>
            <a:r>
              <a:rPr lang="en-US" sz="3200" dirty="0"/>
              <a:t>Mastery</a:t>
            </a:r>
          </a:p>
          <a:p>
            <a:pPr lvl="1"/>
            <a:r>
              <a:rPr lang="en-US" sz="3200" dirty="0"/>
              <a:t>Purpose</a:t>
            </a:r>
            <a:endParaRPr lang="en-SG" sz="32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20197"/>
          <a:stretch/>
        </p:blipFill>
        <p:spPr>
          <a:xfrm>
            <a:off x="4493940" y="816389"/>
            <a:ext cx="1447800" cy="161754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5719" y="838817"/>
            <a:ext cx="1080120" cy="1608439"/>
          </a:xfrm>
          <a:prstGeom prst="rect">
            <a:avLst/>
          </a:prstGeom>
        </p:spPr>
      </p:pic>
      <p:sp>
        <p:nvSpPr>
          <p:cNvPr id="8" name="Slide Number Placeholder 7"/>
          <p:cNvSpPr>
            <a:spLocks noGrp="1"/>
          </p:cNvSpPr>
          <p:nvPr>
            <p:ph type="sldNum" sz="quarter" idx="12"/>
          </p:nvPr>
        </p:nvSpPr>
        <p:spPr/>
        <p:txBody>
          <a:bodyPr/>
          <a:lstStyle/>
          <a:p>
            <a:fld id="{DABFE327-10BC-4339-9DB9-23AC51F21B55}" type="slidenum">
              <a:rPr lang="en-SG" smtClean="0"/>
              <a:t>32</a:t>
            </a:fld>
            <a:endParaRPr lang="en-SG"/>
          </a:p>
        </p:txBody>
      </p:sp>
    </p:spTree>
    <p:extLst>
      <p:ext uri="{BB962C8B-B14F-4D97-AF65-F5344CB8AC3E}">
        <p14:creationId xmlns:p14="http://schemas.microsoft.com/office/powerpoint/2010/main" val="420885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05022"/>
            <a:ext cx="7753400" cy="1143000"/>
          </a:xfrm>
        </p:spPr>
        <p:txBody>
          <a:bodyPr>
            <a:noAutofit/>
          </a:bodyPr>
          <a:lstStyle/>
          <a:p>
            <a:r>
              <a:rPr lang="en-US" dirty="0"/>
              <a:t>Daniel Pink</a:t>
            </a:r>
            <a:br>
              <a:rPr lang="en-US" dirty="0"/>
            </a:br>
            <a:r>
              <a:rPr lang="en-US" i="1" dirty="0"/>
              <a:t>Drive (2009)</a:t>
            </a:r>
            <a:endParaRPr lang="en-SG" i="1" dirty="0"/>
          </a:p>
        </p:txBody>
      </p:sp>
      <p:sp>
        <p:nvSpPr>
          <p:cNvPr id="3" name="Content Placeholder 2"/>
          <p:cNvSpPr>
            <a:spLocks noGrp="1"/>
          </p:cNvSpPr>
          <p:nvPr>
            <p:ph sz="quarter" idx="1"/>
          </p:nvPr>
        </p:nvSpPr>
        <p:spPr>
          <a:xfrm>
            <a:off x="755576" y="1981200"/>
            <a:ext cx="7700392" cy="4544144"/>
          </a:xfrm>
        </p:spPr>
        <p:txBody>
          <a:bodyPr>
            <a:normAutofit lnSpcReduction="10000"/>
          </a:bodyPr>
          <a:lstStyle/>
          <a:p>
            <a:r>
              <a:rPr lang="en-US" sz="3200" dirty="0"/>
              <a:t>Type “I” behavior (intrinsically motivated):</a:t>
            </a:r>
          </a:p>
          <a:p>
            <a:pPr lvl="1"/>
            <a:r>
              <a:rPr lang="en-US" sz="3200" dirty="0"/>
              <a:t>Is made, not born (doesn’t depend on age, gender)</a:t>
            </a:r>
          </a:p>
          <a:p>
            <a:pPr lvl="1"/>
            <a:r>
              <a:rPr lang="en-US" sz="3200" dirty="0"/>
              <a:t>Outperforms extrinsic Type X behavior in the long run</a:t>
            </a:r>
          </a:p>
          <a:p>
            <a:pPr lvl="1"/>
            <a:r>
              <a:rPr lang="en-US" sz="3200" dirty="0"/>
              <a:t>Doesn’t disdain money or recognition</a:t>
            </a:r>
          </a:p>
          <a:p>
            <a:pPr lvl="1"/>
            <a:r>
              <a:rPr lang="en-US" sz="3200" dirty="0"/>
              <a:t>Is a renewable resource</a:t>
            </a:r>
          </a:p>
          <a:p>
            <a:pPr lvl="1"/>
            <a:r>
              <a:rPr lang="en-US" sz="3200" dirty="0"/>
              <a:t>Promotes greater physical and mental well-being</a:t>
            </a:r>
          </a:p>
          <a:p>
            <a:pPr marL="320040" lvl="1" indent="0">
              <a:buNone/>
            </a:pPr>
            <a:endParaRPr lang="en-SG"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2903" y="332655"/>
            <a:ext cx="1080120" cy="144201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332654"/>
            <a:ext cx="968362" cy="1442017"/>
          </a:xfrm>
          <a:prstGeom prst="rect">
            <a:avLst/>
          </a:prstGeom>
        </p:spPr>
      </p:pic>
      <p:sp>
        <p:nvSpPr>
          <p:cNvPr id="7" name="Slide Number Placeholder 6"/>
          <p:cNvSpPr>
            <a:spLocks noGrp="1"/>
          </p:cNvSpPr>
          <p:nvPr>
            <p:ph type="sldNum" sz="quarter" idx="12"/>
          </p:nvPr>
        </p:nvSpPr>
        <p:spPr/>
        <p:txBody>
          <a:bodyPr/>
          <a:lstStyle/>
          <a:p>
            <a:fld id="{DABFE327-10BC-4339-9DB9-23AC51F21B55}" type="slidenum">
              <a:rPr lang="en-SG" smtClean="0"/>
              <a:t>33</a:t>
            </a:fld>
            <a:endParaRPr lang="en-SG"/>
          </a:p>
        </p:txBody>
      </p:sp>
    </p:spTree>
    <p:extLst>
      <p:ext uri="{BB962C8B-B14F-4D97-AF65-F5344CB8AC3E}">
        <p14:creationId xmlns:p14="http://schemas.microsoft.com/office/powerpoint/2010/main" val="1138971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081B7-6B8C-49ED-89F5-28BBE8D131E2}"/>
              </a:ext>
            </a:extLst>
          </p:cNvPr>
          <p:cNvSpPr>
            <a:spLocks noGrp="1"/>
          </p:cNvSpPr>
          <p:nvPr>
            <p:ph type="title"/>
          </p:nvPr>
        </p:nvSpPr>
        <p:spPr>
          <a:xfrm>
            <a:off x="762000" y="613568"/>
            <a:ext cx="7772400" cy="1477962"/>
          </a:xfrm>
        </p:spPr>
        <p:txBody>
          <a:bodyPr>
            <a:normAutofit/>
          </a:bodyPr>
          <a:lstStyle/>
          <a:p>
            <a:r>
              <a:rPr lang="en-US" dirty="0"/>
              <a:t>	      Intrinsic motivation</a:t>
            </a:r>
            <a:br>
              <a:rPr lang="en-US" dirty="0"/>
            </a:br>
            <a:r>
              <a:rPr lang="en-US" dirty="0"/>
              <a:t>	      at work</a:t>
            </a:r>
          </a:p>
        </p:txBody>
      </p:sp>
      <p:sp>
        <p:nvSpPr>
          <p:cNvPr id="3" name="Slide Number Placeholder 2">
            <a:extLst>
              <a:ext uri="{FF2B5EF4-FFF2-40B4-BE49-F238E27FC236}">
                <a16:creationId xmlns:a16="http://schemas.microsoft.com/office/drawing/2014/main" id="{DD0826A0-88FC-4109-90C1-3D5A96000809}"/>
              </a:ext>
            </a:extLst>
          </p:cNvPr>
          <p:cNvSpPr>
            <a:spLocks noGrp="1"/>
          </p:cNvSpPr>
          <p:nvPr>
            <p:ph type="sldNum" sz="quarter" idx="12"/>
          </p:nvPr>
        </p:nvSpPr>
        <p:spPr/>
        <p:txBody>
          <a:bodyPr/>
          <a:lstStyle/>
          <a:p>
            <a:pPr>
              <a:defRPr/>
            </a:pPr>
            <a:fld id="{7FDDF30F-97E8-40B6-B0A3-C24EFC9EA040}" type="slidenum">
              <a:rPr lang="en-US" smtClean="0"/>
              <a:pPr>
                <a:defRPr/>
              </a:pPr>
              <a:t>34</a:t>
            </a:fld>
            <a:endParaRPr lang="en-US"/>
          </a:p>
        </p:txBody>
      </p:sp>
      <p:sp>
        <p:nvSpPr>
          <p:cNvPr id="4" name="Content Placeholder 3">
            <a:extLst>
              <a:ext uri="{FF2B5EF4-FFF2-40B4-BE49-F238E27FC236}">
                <a16:creationId xmlns:a16="http://schemas.microsoft.com/office/drawing/2014/main" id="{903C7B71-A005-4E7E-B716-CC7C36DCA97B}"/>
              </a:ext>
            </a:extLst>
          </p:cNvPr>
          <p:cNvSpPr>
            <a:spLocks noGrp="1"/>
          </p:cNvSpPr>
          <p:nvPr>
            <p:ph sz="quarter" idx="1"/>
          </p:nvPr>
        </p:nvSpPr>
        <p:spPr>
          <a:xfrm>
            <a:off x="767038" y="2399341"/>
            <a:ext cx="7609924" cy="3878264"/>
          </a:xfrm>
        </p:spPr>
        <p:txBody>
          <a:bodyPr>
            <a:normAutofit lnSpcReduction="10000"/>
          </a:bodyPr>
          <a:lstStyle/>
          <a:p>
            <a:r>
              <a:rPr lang="en-US" sz="3200" dirty="0"/>
              <a:t>Dr. Kenneth W. Thomas and his colleagues studied intrinsic motivation at work</a:t>
            </a:r>
          </a:p>
          <a:p>
            <a:r>
              <a:rPr lang="en-US" sz="3200" dirty="0"/>
              <a:t>They concluded that “we are now at the point where the biggest gains will come from systematically improving intrinsic rewards—making the work itself more fulfilling and energizing so that workers don’t want to leave it.” </a:t>
            </a:r>
          </a:p>
        </p:txBody>
      </p:sp>
      <p:pic>
        <p:nvPicPr>
          <p:cNvPr id="6" name="Picture 5">
            <a:extLst>
              <a:ext uri="{FF2B5EF4-FFF2-40B4-BE49-F238E27FC236}">
                <a16:creationId xmlns:a16="http://schemas.microsoft.com/office/drawing/2014/main" id="{747F5ABD-0B03-42EC-82AD-FD48AC4858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24027"/>
            <a:ext cx="1235779" cy="1857045"/>
          </a:xfrm>
          <a:prstGeom prst="rect">
            <a:avLst/>
          </a:prstGeom>
        </p:spPr>
      </p:pic>
      <p:pic>
        <p:nvPicPr>
          <p:cNvPr id="7" name="Picture 1">
            <a:extLst>
              <a:ext uri="{FF2B5EF4-FFF2-40B4-BE49-F238E27FC236}">
                <a16:creationId xmlns:a16="http://schemas.microsoft.com/office/drawing/2014/main" id="{07DD1DFD-16A4-4132-967A-CDC90F1BFF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57200"/>
            <a:ext cx="1361524"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6807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571499"/>
            <a:ext cx="8229600" cy="1482725"/>
          </a:xfrm>
        </p:spPr>
        <p:txBody>
          <a:bodyPr>
            <a:normAutofit/>
          </a:bodyPr>
          <a:lstStyle/>
          <a:p>
            <a:pPr algn="l"/>
            <a:r>
              <a:rPr lang="en-US" dirty="0"/>
              <a:t>			 </a:t>
            </a:r>
            <a:r>
              <a:rPr lang="en-US" dirty="0">
                <a:solidFill>
                  <a:schemeClr val="bg1">
                    <a:lumMod val="50000"/>
                  </a:schemeClr>
                </a:solidFill>
              </a:rPr>
              <a:t>Benefits of i</a:t>
            </a:r>
            <a:r>
              <a:rPr lang="en-US" sz="4000" dirty="0">
                <a:solidFill>
                  <a:schemeClr val="bg1">
                    <a:lumMod val="50000"/>
                  </a:schemeClr>
                </a:solidFill>
              </a:rPr>
              <a:t>ntrinsic</a:t>
            </a:r>
            <a:br>
              <a:rPr lang="en-US" sz="4000" dirty="0">
                <a:solidFill>
                  <a:schemeClr val="bg1">
                    <a:lumMod val="50000"/>
                  </a:schemeClr>
                </a:solidFill>
              </a:rPr>
            </a:br>
            <a:r>
              <a:rPr lang="en-US" sz="4000" dirty="0">
                <a:solidFill>
                  <a:schemeClr val="bg1">
                    <a:lumMod val="50000"/>
                  </a:schemeClr>
                </a:solidFill>
              </a:rPr>
              <a:t>			 motivation at work</a:t>
            </a:r>
            <a:endParaRPr lang="en-SG" sz="4000" dirty="0">
              <a:solidFill>
                <a:schemeClr val="bg1">
                  <a:lumMod val="50000"/>
                </a:schemeClr>
              </a:solidFill>
            </a:endParaRPr>
          </a:p>
        </p:txBody>
      </p:sp>
      <p:sp>
        <p:nvSpPr>
          <p:cNvPr id="40963" name="Content Placeholder 2"/>
          <p:cNvSpPr>
            <a:spLocks noGrp="1"/>
          </p:cNvSpPr>
          <p:nvPr>
            <p:ph sz="quarter" idx="1"/>
          </p:nvPr>
        </p:nvSpPr>
        <p:spPr>
          <a:xfrm>
            <a:off x="684213" y="2331852"/>
            <a:ext cx="7697787" cy="3776712"/>
          </a:xfrm>
        </p:spPr>
        <p:txBody>
          <a:bodyPr/>
          <a:lstStyle/>
          <a:p>
            <a:pPr marL="0" lvl="1" indent="0">
              <a:buFontTx/>
              <a:buNone/>
            </a:pPr>
            <a:r>
              <a:rPr lang="en-US" sz="3400" dirty="0"/>
              <a:t>“Studies show that the intrinsic rewards are consistently related to job satisfaction and to performance. These findings hold across types of organizations and for managers as well as workers.”</a:t>
            </a:r>
          </a:p>
          <a:p>
            <a:pPr marL="400050" lvl="2" indent="0">
              <a:buFontTx/>
              <a:buNone/>
            </a:pPr>
            <a:r>
              <a:rPr lang="en-US" sz="2600" dirty="0"/>
              <a:t>--Dr. Kenneth W. Thomas, </a:t>
            </a:r>
            <a:r>
              <a:rPr lang="en-US" sz="2600" i="1" dirty="0"/>
              <a:t>Intrinsic Motivation at Work: Building Energy and Commitment</a:t>
            </a:r>
          </a:p>
          <a:p>
            <a:endParaRPr lang="en-SG" dirty="0"/>
          </a:p>
        </p:txBody>
      </p:sp>
      <p:pic>
        <p:nvPicPr>
          <p:cNvPr id="4096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498475"/>
            <a:ext cx="244792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DABFE327-10BC-4339-9DB9-23AC51F21B55}" type="slidenum">
              <a:rPr lang="en-SG" smtClean="0"/>
              <a:t>35</a:t>
            </a:fld>
            <a:endParaRPr lang="en-SG"/>
          </a:p>
        </p:txBody>
      </p:sp>
    </p:spTree>
    <p:extLst>
      <p:ext uri="{BB962C8B-B14F-4D97-AF65-F5344CB8AC3E}">
        <p14:creationId xmlns:p14="http://schemas.microsoft.com/office/powerpoint/2010/main" val="4286889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323850" y="1052736"/>
            <a:ext cx="8229600" cy="1368153"/>
          </a:xfrm>
        </p:spPr>
        <p:txBody>
          <a:bodyPr>
            <a:normAutofit/>
          </a:bodyPr>
          <a:lstStyle/>
          <a:p>
            <a:pPr algn="l"/>
            <a:r>
              <a:rPr lang="en-US" dirty="0"/>
              <a:t>		    </a:t>
            </a:r>
            <a:r>
              <a:rPr lang="en-US" dirty="0">
                <a:solidFill>
                  <a:schemeClr val="tx1">
                    <a:lumMod val="50000"/>
                    <a:lumOff val="50000"/>
                  </a:schemeClr>
                </a:solidFill>
              </a:rPr>
              <a:t>Benefits of </a:t>
            </a:r>
            <a:r>
              <a:rPr lang="en-US" dirty="0">
                <a:solidFill>
                  <a:schemeClr val="bg1">
                    <a:lumMod val="50000"/>
                  </a:schemeClr>
                </a:solidFill>
              </a:rPr>
              <a:t>i</a:t>
            </a:r>
            <a:r>
              <a:rPr lang="en-US" sz="4000" dirty="0">
                <a:solidFill>
                  <a:schemeClr val="bg1">
                    <a:lumMod val="50000"/>
                  </a:schemeClr>
                </a:solidFill>
              </a:rPr>
              <a:t>ntrinsic</a:t>
            </a:r>
            <a:br>
              <a:rPr lang="en-US" sz="4000" dirty="0">
                <a:solidFill>
                  <a:schemeClr val="bg1">
                    <a:lumMod val="50000"/>
                  </a:schemeClr>
                </a:solidFill>
              </a:rPr>
            </a:br>
            <a:r>
              <a:rPr lang="en-US" sz="4000" dirty="0">
                <a:solidFill>
                  <a:schemeClr val="bg1">
                    <a:lumMod val="50000"/>
                  </a:schemeClr>
                </a:solidFill>
              </a:rPr>
              <a:t>		    motivation at work</a:t>
            </a:r>
            <a:endParaRPr lang="en-SG" sz="4000" dirty="0">
              <a:solidFill>
                <a:schemeClr val="bg1">
                  <a:lumMod val="50000"/>
                </a:schemeClr>
              </a:solidFill>
            </a:endParaRPr>
          </a:p>
        </p:txBody>
      </p:sp>
      <p:sp>
        <p:nvSpPr>
          <p:cNvPr id="41987" name="Content Placeholder 2"/>
          <p:cNvSpPr>
            <a:spLocks noGrp="1"/>
          </p:cNvSpPr>
          <p:nvPr>
            <p:ph sz="quarter" idx="1"/>
          </p:nvPr>
        </p:nvSpPr>
        <p:spPr>
          <a:xfrm>
            <a:off x="911187" y="2754312"/>
            <a:ext cx="7321625" cy="3455988"/>
          </a:xfrm>
        </p:spPr>
        <p:txBody>
          <a:bodyPr/>
          <a:lstStyle/>
          <a:p>
            <a:pPr marL="0" indent="0">
              <a:buFontTx/>
              <a:buNone/>
            </a:pPr>
            <a:r>
              <a:rPr lang="en-US" sz="3400" dirty="0"/>
              <a:t>“Studies have also shown that the intrinsic rewards are related to innovativeness, commitment to the organization, and reduced stress.”</a:t>
            </a:r>
          </a:p>
          <a:p>
            <a:pPr marL="0" lvl="2" indent="0">
              <a:buFontTx/>
              <a:buNone/>
            </a:pPr>
            <a:r>
              <a:rPr lang="en-US" sz="2600" dirty="0"/>
              <a:t>    --Dr. Kenneth W. Thomas, </a:t>
            </a:r>
            <a:r>
              <a:rPr lang="en-US" sz="2600" i="1" dirty="0"/>
              <a:t>Intrinsic Motivation at Work:   	Building Energy and Commitment</a:t>
            </a:r>
          </a:p>
          <a:p>
            <a:pPr marL="0" indent="0">
              <a:buFontTx/>
              <a:buNone/>
            </a:pPr>
            <a:endParaRPr lang="en-SG" sz="3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260648"/>
            <a:ext cx="1562097" cy="2348880"/>
          </a:xfrm>
          <a:prstGeom prst="rect">
            <a:avLst/>
          </a:prstGeom>
        </p:spPr>
      </p:pic>
      <p:sp>
        <p:nvSpPr>
          <p:cNvPr id="3" name="Slide Number Placeholder 2"/>
          <p:cNvSpPr>
            <a:spLocks noGrp="1"/>
          </p:cNvSpPr>
          <p:nvPr>
            <p:ph type="sldNum" sz="quarter" idx="12"/>
          </p:nvPr>
        </p:nvSpPr>
        <p:spPr/>
        <p:txBody>
          <a:bodyPr/>
          <a:lstStyle/>
          <a:p>
            <a:fld id="{DABFE327-10BC-4339-9DB9-23AC51F21B55}" type="slidenum">
              <a:rPr lang="en-SG" smtClean="0"/>
              <a:t>36</a:t>
            </a:fld>
            <a:endParaRPr lang="en-SG"/>
          </a:p>
        </p:txBody>
      </p:sp>
    </p:spTree>
    <p:extLst>
      <p:ext uri="{BB962C8B-B14F-4D97-AF65-F5344CB8AC3E}">
        <p14:creationId xmlns:p14="http://schemas.microsoft.com/office/powerpoint/2010/main" val="28422187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764704"/>
            <a:ext cx="7772400" cy="1887488"/>
          </a:xfrm>
        </p:spPr>
        <p:txBody>
          <a:bodyPr>
            <a:normAutofit fontScale="90000"/>
          </a:bodyPr>
          <a:lstStyle/>
          <a:p>
            <a:r>
              <a:rPr lang="en-SG" dirty="0"/>
              <a:t>		</a:t>
            </a:r>
            <a:br>
              <a:rPr lang="en-SG" dirty="0"/>
            </a:br>
            <a:r>
              <a:rPr lang="en-SG" dirty="0"/>
              <a:t>	    James </a:t>
            </a:r>
            <a:r>
              <a:rPr lang="en-SG" dirty="0" err="1"/>
              <a:t>Kouzes</a:t>
            </a:r>
            <a:br>
              <a:rPr lang="en-SG" dirty="0"/>
            </a:br>
            <a:r>
              <a:rPr lang="en-SG" dirty="0"/>
              <a:t>	    and Barry Posner</a:t>
            </a:r>
            <a:br>
              <a:rPr lang="en-SG" dirty="0"/>
            </a:br>
            <a:r>
              <a:rPr lang="en-SG" i="1" dirty="0"/>
              <a:t> 	    The Leadership Challenge</a:t>
            </a:r>
            <a:br>
              <a:rPr lang="en-SG" dirty="0"/>
            </a:br>
            <a:endParaRPr lang="en-SG" dirty="0"/>
          </a:p>
        </p:txBody>
      </p:sp>
      <p:sp>
        <p:nvSpPr>
          <p:cNvPr id="4" name="Content Placeholder 3"/>
          <p:cNvSpPr>
            <a:spLocks noGrp="1"/>
          </p:cNvSpPr>
          <p:nvPr>
            <p:ph sz="quarter" idx="1"/>
          </p:nvPr>
        </p:nvSpPr>
        <p:spPr>
          <a:xfrm>
            <a:off x="827584" y="2348880"/>
            <a:ext cx="7488832" cy="3729608"/>
          </a:xfrm>
        </p:spPr>
        <p:txBody>
          <a:bodyPr>
            <a:normAutofit/>
          </a:bodyPr>
          <a:lstStyle/>
          <a:p>
            <a:pPr marL="0" indent="0">
              <a:buNone/>
            </a:pPr>
            <a:r>
              <a:rPr lang="en-US" sz="3400" dirty="0"/>
              <a:t>“</a:t>
            </a:r>
            <a:r>
              <a:rPr lang="en-SG" sz="3400" dirty="0"/>
              <a:t>The research is very clear. External motivation is more likely to create conditions of compliance or defiance; self-motivation produces far superior results. There’s even an added bonus. People who are self-motivated will keep working toward a result even if there’s no [extrinsic] reward...”</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1" y="448891"/>
            <a:ext cx="1065311" cy="1600877"/>
          </a:xfrm>
          <a:prstGeom prst="rect">
            <a:avLst/>
          </a:prstGeom>
        </p:spPr>
      </p:pic>
      <p:sp>
        <p:nvSpPr>
          <p:cNvPr id="7" name="Slide Number Placeholder 6"/>
          <p:cNvSpPr>
            <a:spLocks noGrp="1"/>
          </p:cNvSpPr>
          <p:nvPr>
            <p:ph type="sldNum" sz="quarter" idx="12"/>
          </p:nvPr>
        </p:nvSpPr>
        <p:spPr/>
        <p:txBody>
          <a:bodyPr/>
          <a:lstStyle/>
          <a:p>
            <a:fld id="{DABFE327-10BC-4339-9DB9-23AC51F21B55}" type="slidenum">
              <a:rPr lang="en-SG" smtClean="0"/>
              <a:t>37</a:t>
            </a:fld>
            <a:endParaRPr lang="en-SG"/>
          </a:p>
        </p:txBody>
      </p:sp>
    </p:spTree>
    <p:extLst>
      <p:ext uri="{BB962C8B-B14F-4D97-AF65-F5344CB8AC3E}">
        <p14:creationId xmlns:p14="http://schemas.microsoft.com/office/powerpoint/2010/main" val="577246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79512"/>
            <a:ext cx="7772400" cy="1887488"/>
          </a:xfrm>
        </p:spPr>
        <p:txBody>
          <a:bodyPr>
            <a:normAutofit fontScale="90000"/>
          </a:bodyPr>
          <a:lstStyle/>
          <a:p>
            <a:r>
              <a:rPr lang="en-SG" dirty="0"/>
              <a:t>		</a:t>
            </a:r>
            <a:br>
              <a:rPr lang="en-SG" dirty="0"/>
            </a:br>
            <a:r>
              <a:rPr lang="en-SG" dirty="0"/>
              <a:t>	    James Kouzes</a:t>
            </a:r>
            <a:br>
              <a:rPr lang="en-SG" dirty="0"/>
            </a:br>
            <a:r>
              <a:rPr lang="en-SG" dirty="0"/>
              <a:t>	    and Barry Posner</a:t>
            </a:r>
            <a:br>
              <a:rPr lang="en-SG" dirty="0"/>
            </a:br>
            <a:r>
              <a:rPr lang="en-SG" i="1" dirty="0"/>
              <a:t> 	    The Leadership Challenge</a:t>
            </a:r>
            <a:endParaRPr lang="en-SG" dirty="0"/>
          </a:p>
        </p:txBody>
      </p:sp>
      <p:sp>
        <p:nvSpPr>
          <p:cNvPr id="4" name="Content Placeholder 3"/>
          <p:cNvSpPr>
            <a:spLocks noGrp="1"/>
          </p:cNvSpPr>
          <p:nvPr>
            <p:ph sz="quarter" idx="1"/>
          </p:nvPr>
        </p:nvSpPr>
        <p:spPr>
          <a:xfrm>
            <a:off x="827584" y="2971800"/>
            <a:ext cx="7488832" cy="3106688"/>
          </a:xfrm>
        </p:spPr>
        <p:txBody>
          <a:bodyPr>
            <a:normAutofit/>
          </a:bodyPr>
          <a:lstStyle/>
          <a:p>
            <a:pPr marL="0" indent="0">
              <a:buNone/>
            </a:pPr>
            <a:r>
              <a:rPr lang="en-US" sz="3600" dirty="0"/>
              <a:t>“If people are going to do their best, they must be internally motivated</a:t>
            </a:r>
            <a:r>
              <a:rPr lang="en-SG" sz="3600" dirty="0"/>
              <a:t>... When it comes to excellence, it’s definitely not ‘What gets rewarded gets done,’ it’s ‘</a:t>
            </a:r>
            <a:r>
              <a:rPr lang="en-SG" sz="3600" i="1" dirty="0"/>
              <a:t>What is rewarding gets done.</a:t>
            </a:r>
            <a:r>
              <a:rPr lang="en-SG" sz="3600" dirty="0"/>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908009"/>
            <a:ext cx="1065311" cy="1600877"/>
          </a:xfrm>
          <a:prstGeom prst="rect">
            <a:avLst/>
          </a:prstGeom>
        </p:spPr>
      </p:pic>
      <p:sp>
        <p:nvSpPr>
          <p:cNvPr id="7" name="Slide Number Placeholder 6"/>
          <p:cNvSpPr>
            <a:spLocks noGrp="1"/>
          </p:cNvSpPr>
          <p:nvPr>
            <p:ph type="sldNum" sz="quarter" idx="12"/>
          </p:nvPr>
        </p:nvSpPr>
        <p:spPr/>
        <p:txBody>
          <a:bodyPr/>
          <a:lstStyle/>
          <a:p>
            <a:fld id="{DABFE327-10BC-4339-9DB9-23AC51F21B55}" type="slidenum">
              <a:rPr lang="en-SG" smtClean="0"/>
              <a:t>38</a:t>
            </a:fld>
            <a:endParaRPr lang="en-SG"/>
          </a:p>
        </p:txBody>
      </p:sp>
    </p:spTree>
    <p:extLst>
      <p:ext uri="{BB962C8B-B14F-4D97-AF65-F5344CB8AC3E}">
        <p14:creationId xmlns:p14="http://schemas.microsoft.com/office/powerpoint/2010/main" val="24892977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8717"/>
            <a:ext cx="8686800" cy="1305616"/>
          </a:xfrm>
        </p:spPr>
        <p:txBody>
          <a:bodyPr>
            <a:normAutofit fontScale="90000"/>
          </a:bodyPr>
          <a:lstStyle/>
          <a:p>
            <a:r>
              <a:rPr lang="en-US" dirty="0"/>
              <a:t>   </a:t>
            </a:r>
            <a:r>
              <a:rPr lang="en-US" sz="4400" dirty="0"/>
              <a:t>Intrinsic aspirations are</a:t>
            </a:r>
            <a:br>
              <a:rPr lang="en-US" sz="4400" dirty="0"/>
            </a:br>
            <a:r>
              <a:rPr lang="en-US" sz="4400" dirty="0"/>
              <a:t>   good for mental health</a:t>
            </a:r>
            <a:endParaRPr lang="en-SG" sz="4400" dirty="0"/>
          </a:p>
        </p:txBody>
      </p:sp>
      <p:sp>
        <p:nvSpPr>
          <p:cNvPr id="3" name="Content Placeholder 2"/>
          <p:cNvSpPr>
            <a:spLocks noGrp="1"/>
          </p:cNvSpPr>
          <p:nvPr>
            <p:ph sz="quarter" idx="1"/>
          </p:nvPr>
        </p:nvSpPr>
        <p:spPr>
          <a:xfrm>
            <a:off x="539552" y="2286000"/>
            <a:ext cx="8208912" cy="3794125"/>
          </a:xfrm>
        </p:spPr>
        <p:txBody>
          <a:bodyPr>
            <a:normAutofit/>
          </a:bodyPr>
          <a:lstStyle/>
          <a:p>
            <a:r>
              <a:rPr lang="en-US" sz="3200" dirty="0"/>
              <a:t>Edward L. </a:t>
            </a:r>
            <a:r>
              <a:rPr lang="en-US" sz="3200" dirty="0" err="1"/>
              <a:t>Deci</a:t>
            </a:r>
            <a:r>
              <a:rPr lang="en-US" sz="3200" dirty="0"/>
              <a:t> reported on a study comparing intrinsic and extrinsic aspirations</a:t>
            </a:r>
          </a:p>
          <a:p>
            <a:r>
              <a:rPr lang="en-US" sz="3200" dirty="0"/>
              <a:t>The extrinsic aspirations were to be rich, famous, and physically attractive</a:t>
            </a:r>
          </a:p>
          <a:p>
            <a:r>
              <a:rPr lang="en-US" sz="3200" dirty="0"/>
              <a:t>The intrinsic aspirations were to have meaningful relationships, grow as a person, and contribute to the community</a:t>
            </a:r>
          </a:p>
          <a:p>
            <a:endParaRPr lang="en-US" sz="32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3455" t="9909" r="16727"/>
          <a:stretch/>
        </p:blipFill>
        <p:spPr>
          <a:xfrm>
            <a:off x="6308753" y="457200"/>
            <a:ext cx="1260104" cy="1625993"/>
          </a:xfrm>
          <a:prstGeom prst="rect">
            <a:avLst/>
          </a:prstGeom>
        </p:spPr>
      </p:pic>
      <p:sp>
        <p:nvSpPr>
          <p:cNvPr id="6" name="Slide Number Placeholder 5"/>
          <p:cNvSpPr>
            <a:spLocks noGrp="1"/>
          </p:cNvSpPr>
          <p:nvPr>
            <p:ph type="sldNum" sz="quarter" idx="12"/>
          </p:nvPr>
        </p:nvSpPr>
        <p:spPr/>
        <p:txBody>
          <a:bodyPr/>
          <a:lstStyle/>
          <a:p>
            <a:fld id="{DABFE327-10BC-4339-9DB9-23AC51F21B55}" type="slidenum">
              <a:rPr lang="en-SG" smtClean="0"/>
              <a:t>39</a:t>
            </a:fld>
            <a:endParaRPr lang="en-SG"/>
          </a:p>
        </p:txBody>
      </p:sp>
    </p:spTree>
    <p:extLst>
      <p:ext uri="{BB962C8B-B14F-4D97-AF65-F5344CB8AC3E}">
        <p14:creationId xmlns:p14="http://schemas.microsoft.com/office/powerpoint/2010/main" val="3352946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8976"/>
            <a:ext cx="8229600" cy="1676400"/>
          </a:xfrm>
        </p:spPr>
        <p:txBody>
          <a:bodyPr/>
          <a:lstStyle/>
          <a:p>
            <a:pPr algn="l"/>
            <a:r>
              <a:rPr lang="en-US" dirty="0"/>
              <a:t>		     </a:t>
            </a:r>
            <a:r>
              <a:rPr lang="en-US" dirty="0">
                <a:solidFill>
                  <a:schemeClr val="bg1">
                    <a:lumMod val="50000"/>
                  </a:schemeClr>
                </a:solidFill>
              </a:rPr>
              <a:t>Douglas McGregor</a:t>
            </a:r>
            <a:br>
              <a:rPr lang="en-US" dirty="0">
                <a:solidFill>
                  <a:schemeClr val="bg1">
                    <a:lumMod val="50000"/>
                  </a:schemeClr>
                </a:solidFill>
              </a:rPr>
            </a:br>
            <a:r>
              <a:rPr lang="en-US" dirty="0">
                <a:solidFill>
                  <a:schemeClr val="bg1">
                    <a:lumMod val="50000"/>
                  </a:schemeClr>
                </a:solidFill>
              </a:rPr>
              <a:t>		     </a:t>
            </a:r>
            <a:r>
              <a:rPr lang="en-US" sz="3400" dirty="0">
                <a:solidFill>
                  <a:schemeClr val="bg1">
                    <a:lumMod val="50000"/>
                  </a:schemeClr>
                </a:solidFill>
              </a:rPr>
              <a:t>(1906-1964)</a:t>
            </a:r>
          </a:p>
        </p:txBody>
      </p:sp>
      <p:sp>
        <p:nvSpPr>
          <p:cNvPr id="3" name="Content Placeholder 2"/>
          <p:cNvSpPr>
            <a:spLocks noGrp="1"/>
          </p:cNvSpPr>
          <p:nvPr>
            <p:ph sz="quarter" idx="1"/>
          </p:nvPr>
        </p:nvSpPr>
        <p:spPr>
          <a:xfrm>
            <a:off x="914400" y="2658743"/>
            <a:ext cx="7315200" cy="3687763"/>
          </a:xfrm>
        </p:spPr>
        <p:txBody>
          <a:bodyPr>
            <a:normAutofit lnSpcReduction="10000"/>
          </a:bodyPr>
          <a:lstStyle/>
          <a:p>
            <a:r>
              <a:rPr lang="en-US" sz="3400" dirty="0"/>
              <a:t>McGregor was a Professor of Management at MIT</a:t>
            </a:r>
          </a:p>
          <a:p>
            <a:r>
              <a:rPr lang="en-US" sz="3400" dirty="0"/>
              <a:t>He published his book, </a:t>
            </a:r>
            <a:r>
              <a:rPr lang="en-US" sz="3400" i="1" dirty="0"/>
              <a:t>The Human Side of Enterprise, </a:t>
            </a:r>
            <a:r>
              <a:rPr lang="en-US" sz="3400" dirty="0"/>
              <a:t>in 1960</a:t>
            </a:r>
          </a:p>
          <a:p>
            <a:r>
              <a:rPr lang="en-US" sz="3400" dirty="0"/>
              <a:t>He coined “Theory X” and “Theory Y” regarding assumptions about people in the workplace</a:t>
            </a:r>
          </a:p>
          <a:p>
            <a:pPr marL="0" indent="0">
              <a:buNone/>
            </a:pPr>
            <a:endParaRPr lang="en-US" sz="3200" dirty="0"/>
          </a:p>
        </p:txBody>
      </p:sp>
      <p:pic>
        <p:nvPicPr>
          <p:cNvPr id="5" name="Picture 4" descr="macgregor headshot 2.jpg"/>
          <p:cNvPicPr>
            <a:picLocks noChangeAspect="1"/>
          </p:cNvPicPr>
          <p:nvPr/>
        </p:nvPicPr>
        <p:blipFill>
          <a:blip r:embed="rId2" cstate="print"/>
          <a:stretch>
            <a:fillRect/>
          </a:stretch>
        </p:blipFill>
        <p:spPr>
          <a:xfrm>
            <a:off x="1219200" y="685800"/>
            <a:ext cx="1316736" cy="1828800"/>
          </a:xfrm>
          <a:prstGeom prst="rect">
            <a:avLst/>
          </a:prstGeom>
        </p:spPr>
      </p:pic>
      <p:sp>
        <p:nvSpPr>
          <p:cNvPr id="7" name="Slide Number Placeholder 6"/>
          <p:cNvSpPr>
            <a:spLocks noGrp="1"/>
          </p:cNvSpPr>
          <p:nvPr>
            <p:ph type="sldNum" sz="quarter" idx="12"/>
          </p:nvPr>
        </p:nvSpPr>
        <p:spPr/>
        <p:txBody>
          <a:bodyPr/>
          <a:lstStyle/>
          <a:p>
            <a:fld id="{DABFE327-10BC-4339-9DB9-23AC51F21B55}" type="slidenum">
              <a:rPr lang="en-SG" smtClean="0"/>
              <a:t>4</a:t>
            </a:fld>
            <a:endParaRPr lang="en-SG"/>
          </a:p>
        </p:txBody>
      </p:sp>
    </p:spTree>
    <p:extLst>
      <p:ext uri="{BB962C8B-B14F-4D97-AF65-F5344CB8AC3E}">
        <p14:creationId xmlns:p14="http://schemas.microsoft.com/office/powerpoint/2010/main" val="40833369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23875"/>
            <a:ext cx="8686800" cy="1251992"/>
          </a:xfrm>
        </p:spPr>
        <p:txBody>
          <a:bodyPr>
            <a:normAutofit fontScale="90000"/>
          </a:bodyPr>
          <a:lstStyle/>
          <a:p>
            <a:r>
              <a:rPr lang="en-US" sz="4000" dirty="0"/>
              <a:t>      Intrinsic aspirations are</a:t>
            </a:r>
            <a:br>
              <a:rPr lang="en-US" sz="4000" dirty="0"/>
            </a:br>
            <a:r>
              <a:rPr lang="en-US" dirty="0"/>
              <a:t>      g</a:t>
            </a:r>
            <a:r>
              <a:rPr lang="en-US" sz="4000" dirty="0"/>
              <a:t>ood for mental </a:t>
            </a:r>
            <a:r>
              <a:rPr lang="en-US" dirty="0"/>
              <a:t>h</a:t>
            </a:r>
            <a:r>
              <a:rPr lang="en-US" sz="4000" dirty="0"/>
              <a:t>ealth</a:t>
            </a:r>
            <a:endParaRPr lang="en-SG" sz="3600" dirty="0"/>
          </a:p>
        </p:txBody>
      </p:sp>
      <p:sp>
        <p:nvSpPr>
          <p:cNvPr id="3" name="Content Placeholder 2"/>
          <p:cNvSpPr>
            <a:spLocks noGrp="1"/>
          </p:cNvSpPr>
          <p:nvPr>
            <p:ph sz="quarter" idx="1"/>
          </p:nvPr>
        </p:nvSpPr>
        <p:spPr>
          <a:xfrm>
            <a:off x="914400" y="2149868"/>
            <a:ext cx="7391400" cy="4303468"/>
          </a:xfrm>
        </p:spPr>
        <p:txBody>
          <a:bodyPr>
            <a:normAutofit/>
          </a:bodyPr>
          <a:lstStyle/>
          <a:p>
            <a:r>
              <a:rPr lang="en-US" sz="3400" dirty="0"/>
              <a:t>The extrinsic aspirations were about what you </a:t>
            </a:r>
            <a:r>
              <a:rPr lang="en-US" sz="3400" i="1" dirty="0"/>
              <a:t>have</a:t>
            </a:r>
          </a:p>
          <a:p>
            <a:r>
              <a:rPr lang="en-US" sz="3400" dirty="0"/>
              <a:t>The intrinsic aspirations were about who you </a:t>
            </a:r>
            <a:r>
              <a:rPr lang="en-US" sz="3400" i="1" dirty="0"/>
              <a:t>are</a:t>
            </a:r>
          </a:p>
          <a:p>
            <a:r>
              <a:rPr lang="en-US" sz="3400" dirty="0"/>
              <a:t>Those with </a:t>
            </a:r>
            <a:r>
              <a:rPr lang="en-US" sz="3400" i="1" dirty="0"/>
              <a:t>intrinsic</a:t>
            </a:r>
            <a:r>
              <a:rPr lang="en-US" sz="3400" dirty="0"/>
              <a:t> aspirations were mentally healthier— had greater vitality, were more content, had greater self-esteem</a:t>
            </a:r>
            <a:endParaRPr lang="en-SG" sz="3400" dirty="0"/>
          </a:p>
          <a:p>
            <a:endParaRPr lang="en-SG" sz="33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3455" t="9909" r="16727"/>
          <a:stretch/>
        </p:blipFill>
        <p:spPr>
          <a:xfrm>
            <a:off x="5943600" y="404664"/>
            <a:ext cx="1260104" cy="1625993"/>
          </a:xfrm>
          <a:prstGeom prst="rect">
            <a:avLst/>
          </a:prstGeom>
        </p:spPr>
      </p:pic>
      <p:sp>
        <p:nvSpPr>
          <p:cNvPr id="7" name="Slide Number Placeholder 6"/>
          <p:cNvSpPr>
            <a:spLocks noGrp="1"/>
          </p:cNvSpPr>
          <p:nvPr>
            <p:ph type="sldNum" sz="quarter" idx="12"/>
          </p:nvPr>
        </p:nvSpPr>
        <p:spPr/>
        <p:txBody>
          <a:bodyPr/>
          <a:lstStyle/>
          <a:p>
            <a:fld id="{DABFE327-10BC-4339-9DB9-23AC51F21B55}" type="slidenum">
              <a:rPr lang="en-SG" smtClean="0"/>
              <a:t>40</a:t>
            </a:fld>
            <a:endParaRPr lang="en-SG"/>
          </a:p>
        </p:txBody>
      </p:sp>
    </p:spTree>
    <p:extLst>
      <p:ext uri="{BB962C8B-B14F-4D97-AF65-F5344CB8AC3E}">
        <p14:creationId xmlns:p14="http://schemas.microsoft.com/office/powerpoint/2010/main" val="106048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68313" y="620713"/>
            <a:ext cx="8229600" cy="1584151"/>
          </a:xfrm>
        </p:spPr>
        <p:txBody>
          <a:bodyPr>
            <a:normAutofit/>
          </a:bodyPr>
          <a:lstStyle/>
          <a:p>
            <a:pPr eaLnBrk="1" hangingPunct="1"/>
            <a:r>
              <a:rPr lang="en-US" dirty="0"/>
              <a:t>	       Intrinsic motivation</a:t>
            </a:r>
            <a:br>
              <a:rPr lang="en-US" dirty="0"/>
            </a:br>
            <a:r>
              <a:rPr lang="en-US" dirty="0"/>
              <a:t>		at work</a:t>
            </a:r>
            <a:endParaRPr lang="en-SG" sz="4000" dirty="0">
              <a:solidFill>
                <a:schemeClr val="bg1">
                  <a:lumMod val="50000"/>
                </a:schemeClr>
              </a:solidFill>
            </a:endParaRPr>
          </a:p>
        </p:txBody>
      </p:sp>
      <p:sp>
        <p:nvSpPr>
          <p:cNvPr id="38915" name="Content Placeholder 2"/>
          <p:cNvSpPr>
            <a:spLocks noGrp="1"/>
          </p:cNvSpPr>
          <p:nvPr>
            <p:ph sz="quarter" idx="1"/>
          </p:nvPr>
        </p:nvSpPr>
        <p:spPr>
          <a:xfrm>
            <a:off x="827584" y="2541458"/>
            <a:ext cx="7632848" cy="3912096"/>
          </a:xfrm>
        </p:spPr>
        <p:txBody>
          <a:bodyPr>
            <a:normAutofit/>
          </a:bodyPr>
          <a:lstStyle/>
          <a:p>
            <a:pPr marL="0" indent="0">
              <a:buNone/>
            </a:pPr>
            <a:r>
              <a:rPr lang="en-US" sz="3400" dirty="0"/>
              <a:t>During sixteen years of research, Dr. Kenneth W. Thomas and his colleagues identified four intrinsic rewards at work:</a:t>
            </a:r>
          </a:p>
          <a:p>
            <a:pPr lvl="1">
              <a:lnSpc>
                <a:spcPct val="90000"/>
              </a:lnSpc>
              <a:defRPr/>
            </a:pPr>
            <a:r>
              <a:rPr lang="en-US" sz="3400" dirty="0"/>
              <a:t>a sense of meaning</a:t>
            </a:r>
          </a:p>
          <a:p>
            <a:pPr lvl="1">
              <a:lnSpc>
                <a:spcPct val="90000"/>
              </a:lnSpc>
              <a:defRPr/>
            </a:pPr>
            <a:r>
              <a:rPr lang="en-US" sz="3400" dirty="0"/>
              <a:t>a sense of choice</a:t>
            </a:r>
          </a:p>
          <a:p>
            <a:pPr lvl="1">
              <a:lnSpc>
                <a:spcPct val="90000"/>
              </a:lnSpc>
              <a:defRPr/>
            </a:pPr>
            <a:r>
              <a:rPr lang="en-US" sz="3400" dirty="0"/>
              <a:t>a sense of competence</a:t>
            </a:r>
          </a:p>
          <a:p>
            <a:pPr lvl="1">
              <a:lnSpc>
                <a:spcPct val="90000"/>
              </a:lnSpc>
              <a:defRPr/>
            </a:pPr>
            <a:r>
              <a:rPr lang="en-US" sz="3400" dirty="0"/>
              <a:t>a sense of accomplishment</a:t>
            </a:r>
          </a:p>
          <a:p>
            <a:pPr marL="0" indent="0">
              <a:buNone/>
            </a:pPr>
            <a:endParaRPr lang="en-US" sz="3400" dirty="0"/>
          </a:p>
          <a:p>
            <a:pPr marL="0" indent="0" eaLnBrk="1" hangingPunct="1">
              <a:buFontTx/>
              <a:buNone/>
            </a:pPr>
            <a:endParaRPr lang="en-SG" sz="3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598273"/>
            <a:ext cx="1235779" cy="1857045"/>
          </a:xfrm>
          <a:prstGeom prst="rect">
            <a:avLst/>
          </a:prstGeom>
        </p:spPr>
      </p:pic>
      <p:sp>
        <p:nvSpPr>
          <p:cNvPr id="4" name="Slide Number Placeholder 3"/>
          <p:cNvSpPr>
            <a:spLocks noGrp="1"/>
          </p:cNvSpPr>
          <p:nvPr>
            <p:ph type="sldNum" sz="quarter" idx="12"/>
          </p:nvPr>
        </p:nvSpPr>
        <p:spPr/>
        <p:txBody>
          <a:bodyPr/>
          <a:lstStyle/>
          <a:p>
            <a:fld id="{DABFE327-10BC-4339-9DB9-23AC51F21B55}" type="slidenum">
              <a:rPr lang="en-SG" smtClean="0"/>
              <a:t>41</a:t>
            </a:fld>
            <a:endParaRPr lang="en-SG"/>
          </a:p>
        </p:txBody>
      </p:sp>
      <p:pic>
        <p:nvPicPr>
          <p:cNvPr id="6" name="Picture 1">
            <a:extLst>
              <a:ext uri="{FF2B5EF4-FFF2-40B4-BE49-F238E27FC236}">
                <a16:creationId xmlns:a16="http://schemas.microsoft.com/office/drawing/2014/main" id="{EDC3677C-41A0-441F-AF42-169CDF0BBDE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68616" y="480959"/>
            <a:ext cx="1447800" cy="186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71946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68313" y="765175"/>
            <a:ext cx="8229600" cy="1655713"/>
          </a:xfrm>
        </p:spPr>
        <p:txBody>
          <a:bodyPr>
            <a:normAutofit/>
          </a:bodyPr>
          <a:lstStyle/>
          <a:p>
            <a:pPr algn="l" eaLnBrk="1" hangingPunct="1"/>
            <a:r>
              <a:rPr lang="en-US" dirty="0"/>
              <a:t>		A sense of meaningfulness</a:t>
            </a:r>
            <a:endParaRPr lang="en-SG" sz="4000" dirty="0">
              <a:solidFill>
                <a:schemeClr val="tx1">
                  <a:lumMod val="50000"/>
                  <a:lumOff val="50000"/>
                </a:schemeClr>
              </a:solidFill>
            </a:endParaRPr>
          </a:p>
        </p:txBody>
      </p:sp>
      <p:sp>
        <p:nvSpPr>
          <p:cNvPr id="43011" name="Content Placeholder 2"/>
          <p:cNvSpPr>
            <a:spLocks noGrp="1"/>
          </p:cNvSpPr>
          <p:nvPr>
            <p:ph sz="quarter" idx="1"/>
          </p:nvPr>
        </p:nvSpPr>
        <p:spPr>
          <a:xfrm>
            <a:off x="899592" y="2924175"/>
            <a:ext cx="7632848" cy="3457575"/>
          </a:xfrm>
        </p:spPr>
        <p:txBody>
          <a:bodyPr/>
          <a:lstStyle/>
          <a:p>
            <a:pPr marL="0" indent="0" eaLnBrk="1" hangingPunct="1">
              <a:buFontTx/>
              <a:buNone/>
            </a:pPr>
            <a:r>
              <a:rPr lang="en-US" sz="3200" dirty="0"/>
              <a:t>“A sense of </a:t>
            </a:r>
            <a:r>
              <a:rPr lang="en-US" sz="3200" i="1" dirty="0"/>
              <a:t>meaningfulness</a:t>
            </a:r>
            <a:r>
              <a:rPr lang="en-US" sz="3200" dirty="0"/>
              <a:t> is the opportunity you feel to pursue a worthy task purpose…that you are on a valuable mission, that your purpose matters in the larger scheme of things.”</a:t>
            </a:r>
          </a:p>
          <a:p>
            <a:pPr marL="457200" lvl="1" indent="0" eaLnBrk="1" hangingPunct="1">
              <a:buFontTx/>
              <a:buNone/>
            </a:pPr>
            <a:r>
              <a:rPr lang="en-US" sz="2400" dirty="0"/>
              <a:t>	</a:t>
            </a:r>
            <a:r>
              <a:rPr lang="en-US" sz="2200" dirty="0"/>
              <a:t>--Dr. Kenneth W. Thomas, </a:t>
            </a:r>
            <a:r>
              <a:rPr lang="en-US" sz="2200" i="1" dirty="0"/>
              <a:t>Intrinsic Motivation at Work: Building  	Energy and Commitment</a:t>
            </a:r>
          </a:p>
          <a:p>
            <a:pPr marL="457200" lvl="1" indent="0" eaLnBrk="1" hangingPunct="1">
              <a:buFontTx/>
              <a:buNone/>
            </a:pPr>
            <a:endParaRPr lang="en-SG"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479181"/>
            <a:ext cx="1509936" cy="2293574"/>
          </a:xfrm>
          <a:prstGeom prst="rect">
            <a:avLst/>
          </a:prstGeom>
        </p:spPr>
      </p:pic>
      <p:sp>
        <p:nvSpPr>
          <p:cNvPr id="5" name="Slide Number Placeholder 4"/>
          <p:cNvSpPr>
            <a:spLocks noGrp="1"/>
          </p:cNvSpPr>
          <p:nvPr>
            <p:ph type="sldNum" sz="quarter" idx="12"/>
          </p:nvPr>
        </p:nvSpPr>
        <p:spPr/>
        <p:txBody>
          <a:bodyPr/>
          <a:lstStyle/>
          <a:p>
            <a:fld id="{DABFE327-10BC-4339-9DB9-23AC51F21B55}" type="slidenum">
              <a:rPr lang="en-SG" smtClean="0"/>
              <a:t>42</a:t>
            </a:fld>
            <a:endParaRPr lang="en-SG"/>
          </a:p>
        </p:txBody>
      </p:sp>
    </p:spTree>
    <p:extLst>
      <p:ext uri="{BB962C8B-B14F-4D97-AF65-F5344CB8AC3E}">
        <p14:creationId xmlns:p14="http://schemas.microsoft.com/office/powerpoint/2010/main" val="4865611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6BCCE-201A-4E36-9AFC-85657C787482}"/>
              </a:ext>
            </a:extLst>
          </p:cNvPr>
          <p:cNvSpPr>
            <a:spLocks noGrp="1"/>
          </p:cNvSpPr>
          <p:nvPr>
            <p:ph type="title"/>
          </p:nvPr>
        </p:nvSpPr>
        <p:spPr>
          <a:xfrm>
            <a:off x="893885" y="609600"/>
            <a:ext cx="7772400" cy="1143000"/>
          </a:xfrm>
        </p:spPr>
        <p:txBody>
          <a:bodyPr/>
          <a:lstStyle/>
          <a:p>
            <a:r>
              <a:rPr lang="en-US" dirty="0"/>
              <a:t>A sense of choice</a:t>
            </a:r>
          </a:p>
        </p:txBody>
      </p:sp>
      <p:sp>
        <p:nvSpPr>
          <p:cNvPr id="3" name="Slide Number Placeholder 2">
            <a:extLst>
              <a:ext uri="{FF2B5EF4-FFF2-40B4-BE49-F238E27FC236}">
                <a16:creationId xmlns:a16="http://schemas.microsoft.com/office/drawing/2014/main" id="{D4CB93E8-100F-41A2-867F-5BAC57233F72}"/>
              </a:ext>
            </a:extLst>
          </p:cNvPr>
          <p:cNvSpPr>
            <a:spLocks noGrp="1"/>
          </p:cNvSpPr>
          <p:nvPr>
            <p:ph type="sldNum" sz="quarter" idx="12"/>
          </p:nvPr>
        </p:nvSpPr>
        <p:spPr/>
        <p:txBody>
          <a:bodyPr/>
          <a:lstStyle/>
          <a:p>
            <a:pPr>
              <a:defRPr/>
            </a:pPr>
            <a:fld id="{7FDDF30F-97E8-40B6-B0A3-C24EFC9EA040}" type="slidenum">
              <a:rPr lang="en-US" smtClean="0"/>
              <a:pPr>
                <a:defRPr/>
              </a:pPr>
              <a:t>43</a:t>
            </a:fld>
            <a:endParaRPr lang="en-US"/>
          </a:p>
        </p:txBody>
      </p:sp>
      <p:sp>
        <p:nvSpPr>
          <p:cNvPr id="4" name="Content Placeholder 3">
            <a:extLst>
              <a:ext uri="{FF2B5EF4-FFF2-40B4-BE49-F238E27FC236}">
                <a16:creationId xmlns:a16="http://schemas.microsoft.com/office/drawing/2014/main" id="{14F3F68A-337C-4AC4-A14A-EB97A5E6FD61}"/>
              </a:ext>
            </a:extLst>
          </p:cNvPr>
          <p:cNvSpPr>
            <a:spLocks noGrp="1"/>
          </p:cNvSpPr>
          <p:nvPr>
            <p:ph sz="quarter" idx="1"/>
          </p:nvPr>
        </p:nvSpPr>
        <p:spPr>
          <a:xfrm>
            <a:off x="685800" y="2338754"/>
            <a:ext cx="7772400" cy="3985846"/>
          </a:xfrm>
        </p:spPr>
        <p:txBody>
          <a:bodyPr>
            <a:normAutofit lnSpcReduction="10000"/>
          </a:bodyPr>
          <a:lstStyle/>
          <a:p>
            <a:r>
              <a:rPr lang="en-US" sz="3200" dirty="0"/>
              <a:t>“A sense of </a:t>
            </a:r>
            <a:r>
              <a:rPr lang="en-US" sz="3200" i="1" dirty="0"/>
              <a:t>choice</a:t>
            </a:r>
            <a:r>
              <a:rPr lang="en-US" sz="3200" dirty="0"/>
              <a:t> is the opportunity you feel to select task activities that make sense to you and to perform them in ways that seem appropriate. The feeling of choice is the feeling of being free to choose— of being able to use your own judgment and act out of your own understanding of the task.”     </a:t>
            </a:r>
            <a:r>
              <a:rPr lang="en-US" sz="2400" dirty="0"/>
              <a:t>	</a:t>
            </a:r>
          </a:p>
          <a:p>
            <a:pPr marL="0" indent="0">
              <a:buNone/>
            </a:pPr>
            <a:r>
              <a:rPr lang="en-US" sz="2400" dirty="0"/>
              <a:t>	--Dr. Kenneth W. Thomas, </a:t>
            </a:r>
            <a:r>
              <a:rPr lang="en-US" sz="2400" i="1" dirty="0"/>
              <a:t>Intrinsic Motivation at Work: 	 		Building	Energy and Commitment</a:t>
            </a:r>
            <a:endParaRPr lang="en-US" sz="2400" dirty="0"/>
          </a:p>
        </p:txBody>
      </p:sp>
      <p:pic>
        <p:nvPicPr>
          <p:cNvPr id="6" name="Picture 5" descr="A person standing in front of a building&#10;&#10;Description automatically generated">
            <a:extLst>
              <a:ext uri="{FF2B5EF4-FFF2-40B4-BE49-F238E27FC236}">
                <a16:creationId xmlns:a16="http://schemas.microsoft.com/office/drawing/2014/main" id="{0B4FF2A2-1435-4FE3-A496-17796E398C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533400"/>
            <a:ext cx="2847975" cy="1600200"/>
          </a:xfrm>
          <a:prstGeom prst="rect">
            <a:avLst/>
          </a:prstGeom>
        </p:spPr>
      </p:pic>
    </p:spTree>
    <p:extLst>
      <p:ext uri="{BB962C8B-B14F-4D97-AF65-F5344CB8AC3E}">
        <p14:creationId xmlns:p14="http://schemas.microsoft.com/office/powerpoint/2010/main" val="1493413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59C88-93C9-4030-9FCD-B866D58D10BD}"/>
              </a:ext>
            </a:extLst>
          </p:cNvPr>
          <p:cNvSpPr>
            <a:spLocks noGrp="1"/>
          </p:cNvSpPr>
          <p:nvPr>
            <p:ph type="title"/>
          </p:nvPr>
        </p:nvSpPr>
        <p:spPr>
          <a:xfrm>
            <a:off x="914400" y="274638"/>
            <a:ext cx="7772400" cy="1630362"/>
          </a:xfrm>
        </p:spPr>
        <p:txBody>
          <a:bodyPr>
            <a:normAutofit/>
          </a:bodyPr>
          <a:lstStyle/>
          <a:p>
            <a:r>
              <a:rPr lang="en-US" dirty="0"/>
              <a:t>A sense of</a:t>
            </a:r>
            <a:br>
              <a:rPr lang="en-US" dirty="0"/>
            </a:br>
            <a:r>
              <a:rPr lang="en-US" dirty="0"/>
              <a:t>competence</a:t>
            </a:r>
          </a:p>
        </p:txBody>
      </p:sp>
      <p:sp>
        <p:nvSpPr>
          <p:cNvPr id="3" name="Slide Number Placeholder 2">
            <a:extLst>
              <a:ext uri="{FF2B5EF4-FFF2-40B4-BE49-F238E27FC236}">
                <a16:creationId xmlns:a16="http://schemas.microsoft.com/office/drawing/2014/main" id="{0AFBE139-049A-4004-B09D-07E32C3968BD}"/>
              </a:ext>
            </a:extLst>
          </p:cNvPr>
          <p:cNvSpPr>
            <a:spLocks noGrp="1"/>
          </p:cNvSpPr>
          <p:nvPr>
            <p:ph type="sldNum" sz="quarter" idx="12"/>
          </p:nvPr>
        </p:nvSpPr>
        <p:spPr/>
        <p:txBody>
          <a:bodyPr/>
          <a:lstStyle/>
          <a:p>
            <a:pPr>
              <a:defRPr/>
            </a:pPr>
            <a:fld id="{7FDDF30F-97E8-40B6-B0A3-C24EFC9EA040}" type="slidenum">
              <a:rPr lang="en-US" smtClean="0"/>
              <a:pPr>
                <a:defRPr/>
              </a:pPr>
              <a:t>44</a:t>
            </a:fld>
            <a:endParaRPr lang="en-US"/>
          </a:p>
        </p:txBody>
      </p:sp>
      <p:sp>
        <p:nvSpPr>
          <p:cNvPr id="4" name="Content Placeholder 3">
            <a:extLst>
              <a:ext uri="{FF2B5EF4-FFF2-40B4-BE49-F238E27FC236}">
                <a16:creationId xmlns:a16="http://schemas.microsoft.com/office/drawing/2014/main" id="{00D40C16-A333-4E82-A22D-2B150579FEC0}"/>
              </a:ext>
            </a:extLst>
          </p:cNvPr>
          <p:cNvSpPr>
            <a:spLocks noGrp="1"/>
          </p:cNvSpPr>
          <p:nvPr>
            <p:ph sz="quarter" idx="1"/>
          </p:nvPr>
        </p:nvSpPr>
        <p:spPr>
          <a:xfrm>
            <a:off x="746613" y="2590800"/>
            <a:ext cx="7650773" cy="3733800"/>
          </a:xfrm>
        </p:spPr>
        <p:txBody>
          <a:bodyPr>
            <a:normAutofit/>
          </a:bodyPr>
          <a:lstStyle/>
          <a:p>
            <a:r>
              <a:rPr lang="en-US" sz="3400" dirty="0"/>
              <a:t>“A sense of </a:t>
            </a:r>
            <a:r>
              <a:rPr lang="en-US" sz="3400" i="1" dirty="0"/>
              <a:t>competence</a:t>
            </a:r>
            <a:r>
              <a:rPr lang="en-US" sz="3400" dirty="0"/>
              <a:t> is the accomplishment you feel in skillfully performing task activities you have chosen. The feeling of competence involves the sense that you are doing good, high-quality work on a task.”</a:t>
            </a:r>
          </a:p>
          <a:p>
            <a:pPr marL="0" indent="0">
              <a:buNone/>
            </a:pPr>
            <a:r>
              <a:rPr lang="en-US" sz="2400" dirty="0"/>
              <a:t>	--Dr. Kenneth W. Thomas, </a:t>
            </a:r>
            <a:r>
              <a:rPr lang="en-US" sz="2400" i="1" dirty="0"/>
              <a:t>Intrinsic Motivation at Work: 	Building	Energy and Commitment</a:t>
            </a:r>
            <a:endParaRPr lang="en-US" sz="2400" dirty="0"/>
          </a:p>
        </p:txBody>
      </p:sp>
      <p:pic>
        <p:nvPicPr>
          <p:cNvPr id="8" name="Picture 7" descr="A group of people sitting at a table&#10;&#10;Description automatically generated">
            <a:extLst>
              <a:ext uri="{FF2B5EF4-FFF2-40B4-BE49-F238E27FC236}">
                <a16:creationId xmlns:a16="http://schemas.microsoft.com/office/drawing/2014/main" id="{7E047C81-2F83-4805-AEB5-BA0BE1B3B9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417" r="12500" b="6297"/>
          <a:stretch/>
        </p:blipFill>
        <p:spPr>
          <a:xfrm>
            <a:off x="4191000" y="457200"/>
            <a:ext cx="2476012" cy="2007577"/>
          </a:xfrm>
          <a:prstGeom prst="rect">
            <a:avLst/>
          </a:prstGeom>
        </p:spPr>
      </p:pic>
    </p:spTree>
    <p:extLst>
      <p:ext uri="{BB962C8B-B14F-4D97-AF65-F5344CB8AC3E}">
        <p14:creationId xmlns:p14="http://schemas.microsoft.com/office/powerpoint/2010/main" val="35835436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788F8-8A08-427E-9141-90D7172BACF8}"/>
              </a:ext>
            </a:extLst>
          </p:cNvPr>
          <p:cNvSpPr>
            <a:spLocks noGrp="1"/>
          </p:cNvSpPr>
          <p:nvPr>
            <p:ph type="title"/>
          </p:nvPr>
        </p:nvSpPr>
        <p:spPr>
          <a:xfrm>
            <a:off x="893884" y="605204"/>
            <a:ext cx="7772400" cy="994995"/>
          </a:xfrm>
        </p:spPr>
        <p:txBody>
          <a:bodyPr/>
          <a:lstStyle/>
          <a:p>
            <a:r>
              <a:rPr lang="en-US" dirty="0"/>
              <a:t>A sense of accomplishment</a:t>
            </a:r>
          </a:p>
        </p:txBody>
      </p:sp>
      <p:sp>
        <p:nvSpPr>
          <p:cNvPr id="3" name="Slide Number Placeholder 2">
            <a:extLst>
              <a:ext uri="{FF2B5EF4-FFF2-40B4-BE49-F238E27FC236}">
                <a16:creationId xmlns:a16="http://schemas.microsoft.com/office/drawing/2014/main" id="{56329A2B-8C05-44B0-BFD4-A2CD9DF5718A}"/>
              </a:ext>
            </a:extLst>
          </p:cNvPr>
          <p:cNvSpPr>
            <a:spLocks noGrp="1"/>
          </p:cNvSpPr>
          <p:nvPr>
            <p:ph type="sldNum" sz="quarter" idx="12"/>
          </p:nvPr>
        </p:nvSpPr>
        <p:spPr/>
        <p:txBody>
          <a:bodyPr/>
          <a:lstStyle/>
          <a:p>
            <a:pPr>
              <a:defRPr/>
            </a:pPr>
            <a:fld id="{7FDDF30F-97E8-40B6-B0A3-C24EFC9EA040}" type="slidenum">
              <a:rPr lang="en-US" smtClean="0"/>
              <a:pPr>
                <a:defRPr/>
              </a:pPr>
              <a:t>45</a:t>
            </a:fld>
            <a:endParaRPr lang="en-US"/>
          </a:p>
        </p:txBody>
      </p:sp>
      <p:sp>
        <p:nvSpPr>
          <p:cNvPr id="4" name="Content Placeholder 3">
            <a:extLst>
              <a:ext uri="{FF2B5EF4-FFF2-40B4-BE49-F238E27FC236}">
                <a16:creationId xmlns:a16="http://schemas.microsoft.com/office/drawing/2014/main" id="{6CEC71B2-6215-4324-B219-267AF7C5E9DA}"/>
              </a:ext>
            </a:extLst>
          </p:cNvPr>
          <p:cNvSpPr>
            <a:spLocks noGrp="1"/>
          </p:cNvSpPr>
          <p:nvPr>
            <p:ph sz="quarter" idx="1"/>
          </p:nvPr>
        </p:nvSpPr>
        <p:spPr>
          <a:xfrm>
            <a:off x="911469" y="1676400"/>
            <a:ext cx="5715000" cy="4541227"/>
          </a:xfrm>
        </p:spPr>
        <p:txBody>
          <a:bodyPr>
            <a:normAutofit lnSpcReduction="10000"/>
          </a:bodyPr>
          <a:lstStyle/>
          <a:p>
            <a:r>
              <a:rPr lang="en-US" sz="3200" dirty="0"/>
              <a:t>“A sense of </a:t>
            </a:r>
            <a:r>
              <a:rPr lang="en-US" sz="3200" i="1" dirty="0"/>
              <a:t>progress</a:t>
            </a:r>
            <a:r>
              <a:rPr lang="en-US" sz="3200" dirty="0"/>
              <a:t> is the accomplishment you feel in achieving the task purpose. The feeling of progress involves the sense that the task is moving forward, that your activities are really accomplishing something.”</a:t>
            </a:r>
          </a:p>
          <a:p>
            <a:pPr marL="0" indent="0">
              <a:buNone/>
            </a:pPr>
            <a:r>
              <a:rPr lang="en-US" sz="3200" dirty="0"/>
              <a:t>	 </a:t>
            </a:r>
            <a:r>
              <a:rPr lang="en-US" sz="2200" dirty="0"/>
              <a:t>--Dr. Kenneth W. Thomas, </a:t>
            </a:r>
            <a:r>
              <a:rPr lang="en-US" sz="2200" i="1" dirty="0"/>
              <a:t>Intrinsic 	Motivation at Work: Building Energy and 	Commitment</a:t>
            </a:r>
            <a:r>
              <a:rPr lang="en-US" sz="2200" dirty="0"/>
              <a:t> </a:t>
            </a:r>
          </a:p>
        </p:txBody>
      </p:sp>
      <p:pic>
        <p:nvPicPr>
          <p:cNvPr id="5" name="Picture 4" descr="A person standing in a room&#10;&#10;Description automatically generated">
            <a:extLst>
              <a:ext uri="{FF2B5EF4-FFF2-40B4-BE49-F238E27FC236}">
                <a16:creationId xmlns:a16="http://schemas.microsoft.com/office/drawing/2014/main" id="{F785E8D0-BE24-4A2C-B1D0-FFA914B6568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004" t="3191" r="11139"/>
          <a:stretch/>
        </p:blipFill>
        <p:spPr>
          <a:xfrm>
            <a:off x="6553200" y="2057401"/>
            <a:ext cx="1866239" cy="3200400"/>
          </a:xfrm>
          <a:prstGeom prst="rect">
            <a:avLst/>
          </a:prstGeom>
        </p:spPr>
      </p:pic>
    </p:spTree>
    <p:extLst>
      <p:ext uri="{BB962C8B-B14F-4D97-AF65-F5344CB8AC3E}">
        <p14:creationId xmlns:p14="http://schemas.microsoft.com/office/powerpoint/2010/main" val="13981255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AC35B-0A21-4E56-9618-E89ED0904F1E}"/>
              </a:ext>
            </a:extLst>
          </p:cNvPr>
          <p:cNvSpPr>
            <a:spLocks noGrp="1"/>
          </p:cNvSpPr>
          <p:nvPr>
            <p:ph type="title"/>
          </p:nvPr>
        </p:nvSpPr>
        <p:spPr>
          <a:xfrm>
            <a:off x="381000" y="533400"/>
            <a:ext cx="8229600" cy="1143000"/>
          </a:xfrm>
        </p:spPr>
        <p:txBody>
          <a:bodyPr>
            <a:normAutofit/>
          </a:bodyPr>
          <a:lstStyle/>
          <a:p>
            <a:pPr>
              <a:defRPr/>
            </a:pPr>
            <a:r>
              <a:rPr lang="en-US" dirty="0"/>
              <a:t>     Reflection</a:t>
            </a:r>
            <a:endParaRPr lang="en-US" sz="3200" dirty="0"/>
          </a:p>
        </p:txBody>
      </p:sp>
      <p:sp>
        <p:nvSpPr>
          <p:cNvPr id="3" name="Content Placeholder 2">
            <a:extLst>
              <a:ext uri="{FF2B5EF4-FFF2-40B4-BE49-F238E27FC236}">
                <a16:creationId xmlns:a16="http://schemas.microsoft.com/office/drawing/2014/main" id="{C57E4EAE-0ED3-4B35-B0C3-B2617E302582}"/>
              </a:ext>
            </a:extLst>
          </p:cNvPr>
          <p:cNvSpPr>
            <a:spLocks noGrp="1"/>
          </p:cNvSpPr>
          <p:nvPr>
            <p:ph idx="1"/>
          </p:nvPr>
        </p:nvSpPr>
        <p:spPr>
          <a:xfrm>
            <a:off x="762000" y="2286000"/>
            <a:ext cx="7772400" cy="3840163"/>
          </a:xfrm>
        </p:spPr>
        <p:txBody>
          <a:bodyPr/>
          <a:lstStyle/>
          <a:p>
            <a:pPr>
              <a:defRPr/>
            </a:pPr>
            <a:r>
              <a:rPr lang="en-US" sz="4000" dirty="0"/>
              <a:t>Which of the four intrinsic motivators identified by Dr. Thomas is </a:t>
            </a:r>
            <a:r>
              <a:rPr lang="en-US" sz="4000" i="1" dirty="0"/>
              <a:t>most</a:t>
            </a:r>
            <a:r>
              <a:rPr lang="en-US" sz="4000" dirty="0"/>
              <a:t> important to you?</a:t>
            </a:r>
          </a:p>
          <a:p>
            <a:pPr>
              <a:defRPr/>
            </a:pPr>
            <a:r>
              <a:rPr lang="en-US" sz="4000" dirty="0"/>
              <a:t>Which of the four intrinsic motivators is </a:t>
            </a:r>
            <a:r>
              <a:rPr lang="en-US" sz="4000" i="1" dirty="0"/>
              <a:t>least</a:t>
            </a:r>
            <a:r>
              <a:rPr lang="en-US" sz="4000" dirty="0"/>
              <a:t> important to you?</a:t>
            </a:r>
          </a:p>
        </p:txBody>
      </p:sp>
      <p:pic>
        <p:nvPicPr>
          <p:cNvPr id="4" name="Picture 3">
            <a:extLst>
              <a:ext uri="{FF2B5EF4-FFF2-40B4-BE49-F238E27FC236}">
                <a16:creationId xmlns:a16="http://schemas.microsoft.com/office/drawing/2014/main" id="{9D010751-51FE-45CD-901F-88DC469211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2762" y="381000"/>
            <a:ext cx="1235779" cy="1857045"/>
          </a:xfrm>
          <a:prstGeom prst="rect">
            <a:avLst/>
          </a:prstGeom>
        </p:spPr>
      </p:pic>
      <p:pic>
        <p:nvPicPr>
          <p:cNvPr id="5" name="Picture 4">
            <a:extLst>
              <a:ext uri="{FF2B5EF4-FFF2-40B4-BE49-F238E27FC236}">
                <a16:creationId xmlns:a16="http://schemas.microsoft.com/office/drawing/2014/main" id="{FEE767C5-F2FF-4797-A5A6-5D93B37D34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2827" y="1145798"/>
            <a:ext cx="484748" cy="422302"/>
          </a:xfrm>
          <a:prstGeom prst="rect">
            <a:avLst/>
          </a:prstGeom>
        </p:spPr>
      </p:pic>
    </p:spTree>
    <p:extLst>
      <p:ext uri="{BB962C8B-B14F-4D97-AF65-F5344CB8AC3E}">
        <p14:creationId xmlns:p14="http://schemas.microsoft.com/office/powerpoint/2010/main" val="37737861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50329"/>
            <a:ext cx="7772400" cy="1477962"/>
          </a:xfrm>
        </p:spPr>
        <p:txBody>
          <a:bodyPr>
            <a:normAutofit/>
          </a:bodyPr>
          <a:lstStyle/>
          <a:p>
            <a:r>
              <a:rPr lang="en-US" dirty="0"/>
              <a:t>		Greenleaf’s </a:t>
            </a:r>
            <a:br>
              <a:rPr lang="en-US" dirty="0"/>
            </a:br>
            <a:r>
              <a:rPr lang="en-US" dirty="0"/>
              <a:t>		intrinsic motivators</a:t>
            </a:r>
            <a:endParaRPr lang="en-SG" dirty="0"/>
          </a:p>
        </p:txBody>
      </p:sp>
      <p:sp>
        <p:nvSpPr>
          <p:cNvPr id="4" name="Content Placeholder 3"/>
          <p:cNvSpPr>
            <a:spLocks noGrp="1"/>
          </p:cNvSpPr>
          <p:nvPr>
            <p:ph sz="quarter" idx="1"/>
          </p:nvPr>
        </p:nvSpPr>
        <p:spPr>
          <a:xfrm>
            <a:off x="990600" y="2559386"/>
            <a:ext cx="7428701" cy="3528392"/>
          </a:xfrm>
        </p:spPr>
        <p:txBody>
          <a:bodyPr>
            <a:normAutofit/>
          </a:bodyPr>
          <a:lstStyle/>
          <a:p>
            <a:pPr marL="0" indent="0">
              <a:buNone/>
            </a:pPr>
            <a:r>
              <a:rPr lang="en-US" sz="3400" dirty="0"/>
              <a:t>Greenleaf focused on:</a:t>
            </a:r>
          </a:p>
          <a:p>
            <a:pPr lvl="1"/>
            <a:r>
              <a:rPr lang="en-US" sz="3400" dirty="0"/>
              <a:t>Helping people grow, which can result in a sense of competence and accomplishment</a:t>
            </a:r>
          </a:p>
          <a:p>
            <a:pPr lvl="1"/>
            <a:r>
              <a:rPr lang="en-US" sz="3400" dirty="0"/>
              <a:t>The meaningfulness of the work itself</a:t>
            </a:r>
          </a:p>
          <a:p>
            <a:endParaRPr lang="en-US" sz="3200" dirty="0"/>
          </a:p>
        </p:txBody>
      </p:sp>
      <p:pic>
        <p:nvPicPr>
          <p:cNvPr id="6" name="Picture 5" descr="Greenleaf 3.jpg"/>
          <p:cNvPicPr>
            <a:picLocks noChangeAspect="1"/>
          </p:cNvPicPr>
          <p:nvPr/>
        </p:nvPicPr>
        <p:blipFill>
          <a:blip r:embed="rId2" cstate="print"/>
          <a:stretch>
            <a:fillRect/>
          </a:stretch>
        </p:blipFill>
        <p:spPr>
          <a:xfrm>
            <a:off x="1143000" y="685800"/>
            <a:ext cx="1209692" cy="1709057"/>
          </a:xfrm>
          <a:prstGeom prst="rect">
            <a:avLst/>
          </a:prstGeom>
        </p:spPr>
      </p:pic>
      <p:sp>
        <p:nvSpPr>
          <p:cNvPr id="7" name="Slide Number Placeholder 6"/>
          <p:cNvSpPr>
            <a:spLocks noGrp="1"/>
          </p:cNvSpPr>
          <p:nvPr>
            <p:ph type="sldNum" sz="quarter" idx="12"/>
          </p:nvPr>
        </p:nvSpPr>
        <p:spPr/>
        <p:txBody>
          <a:bodyPr/>
          <a:lstStyle/>
          <a:p>
            <a:fld id="{DABFE327-10BC-4339-9DB9-23AC51F21B55}" type="slidenum">
              <a:rPr lang="en-SG" smtClean="0"/>
              <a:t>47</a:t>
            </a:fld>
            <a:endParaRPr lang="en-SG"/>
          </a:p>
        </p:txBody>
      </p:sp>
    </p:spTree>
    <p:extLst>
      <p:ext uri="{BB962C8B-B14F-4D97-AF65-F5344CB8AC3E}">
        <p14:creationId xmlns:p14="http://schemas.microsoft.com/office/powerpoint/2010/main" val="23294496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Reflection</a:t>
            </a:r>
            <a:endParaRPr lang="en-SG" dirty="0"/>
          </a:p>
        </p:txBody>
      </p:sp>
      <p:sp>
        <p:nvSpPr>
          <p:cNvPr id="4" name="Content Placeholder 3"/>
          <p:cNvSpPr>
            <a:spLocks noGrp="1"/>
          </p:cNvSpPr>
          <p:nvPr>
            <p:ph sz="quarter" idx="1"/>
          </p:nvPr>
        </p:nvSpPr>
        <p:spPr>
          <a:xfrm>
            <a:off x="899592" y="1600200"/>
            <a:ext cx="5313784" cy="4853136"/>
          </a:xfrm>
        </p:spPr>
        <p:txBody>
          <a:bodyPr>
            <a:normAutofit/>
          </a:bodyPr>
          <a:lstStyle/>
          <a:p>
            <a:r>
              <a:rPr lang="en-US" sz="3400" dirty="0"/>
              <a:t>What do you enjoy doing?</a:t>
            </a:r>
          </a:p>
          <a:p>
            <a:r>
              <a:rPr lang="en-US" sz="3400" dirty="0"/>
              <a:t>What did you enjoy doing when you were 7? When you were14?</a:t>
            </a:r>
          </a:p>
          <a:p>
            <a:r>
              <a:rPr lang="en-US" sz="3400" dirty="0"/>
              <a:t>If you had millions of dollars and didn’t have to earn a living, what would you do with your life? Why?</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914400"/>
            <a:ext cx="472938" cy="412013"/>
          </a:xfrm>
          <a:prstGeom prst="rect">
            <a:avLst/>
          </a:prstGeom>
        </p:spPr>
      </p:pic>
      <p:sp>
        <p:nvSpPr>
          <p:cNvPr id="7" name="Slide Number Placeholder 6"/>
          <p:cNvSpPr>
            <a:spLocks noGrp="1"/>
          </p:cNvSpPr>
          <p:nvPr>
            <p:ph type="sldNum" sz="quarter" idx="12"/>
          </p:nvPr>
        </p:nvSpPr>
        <p:spPr/>
        <p:txBody>
          <a:bodyPr/>
          <a:lstStyle/>
          <a:p>
            <a:fld id="{DABFE327-10BC-4339-9DB9-23AC51F21B55}" type="slidenum">
              <a:rPr lang="en-SG" smtClean="0"/>
              <a:t>48</a:t>
            </a:fld>
            <a:endParaRPr lang="en-SG"/>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1807" y="379361"/>
            <a:ext cx="1906617" cy="125272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1806" y="1621249"/>
            <a:ext cx="1906617" cy="126876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2962" y="2888062"/>
            <a:ext cx="1895462" cy="1261344"/>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2962" y="4149406"/>
            <a:ext cx="888782" cy="888782"/>
          </a:xfrm>
          <a:prstGeom prst="rect">
            <a:avLst/>
          </a:prstGeom>
        </p:spPr>
      </p:pic>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l="27176"/>
          <a:stretch/>
        </p:blipFill>
        <p:spPr>
          <a:xfrm>
            <a:off x="7398983" y="4149406"/>
            <a:ext cx="977463" cy="836527"/>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6385" y="4985933"/>
            <a:ext cx="1032039" cy="1238446"/>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20250" y="4985933"/>
            <a:ext cx="834206" cy="1253588"/>
          </a:xfrm>
          <a:prstGeom prst="rect">
            <a:avLst/>
          </a:prstGeom>
        </p:spPr>
      </p:pic>
    </p:spTree>
    <p:extLst>
      <p:ext uri="{BB962C8B-B14F-4D97-AF65-F5344CB8AC3E}">
        <p14:creationId xmlns:p14="http://schemas.microsoft.com/office/powerpoint/2010/main" val="33987302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dirty="0"/>
          </a:p>
        </p:txBody>
      </p:sp>
      <p:sp>
        <p:nvSpPr>
          <p:cNvPr id="4" name="Content Placeholder 3"/>
          <p:cNvSpPr>
            <a:spLocks noGrp="1"/>
          </p:cNvSpPr>
          <p:nvPr>
            <p:ph sz="quarter" idx="1"/>
          </p:nvPr>
        </p:nvSpPr>
        <p:spPr>
          <a:xfrm>
            <a:off x="914400" y="4038600"/>
            <a:ext cx="7772400" cy="1981200"/>
          </a:xfrm>
        </p:spPr>
        <p:txBody>
          <a:bodyPr>
            <a:normAutofit/>
          </a:bodyPr>
          <a:lstStyle/>
          <a:p>
            <a:pPr marL="0" indent="0" algn="ctr">
              <a:buNone/>
            </a:pPr>
            <a:r>
              <a:rPr lang="en-US" sz="5000" dirty="0"/>
              <a:t>Comments or questions…</a:t>
            </a:r>
            <a:endParaRPr lang="en-SG" sz="5000" dirty="0"/>
          </a:p>
        </p:txBody>
      </p:sp>
      <p:sp>
        <p:nvSpPr>
          <p:cNvPr id="6" name="Slide Number Placeholder 5"/>
          <p:cNvSpPr>
            <a:spLocks noGrp="1"/>
          </p:cNvSpPr>
          <p:nvPr>
            <p:ph type="sldNum" sz="quarter" idx="12"/>
          </p:nvPr>
        </p:nvSpPr>
        <p:spPr/>
        <p:txBody>
          <a:bodyPr/>
          <a:lstStyle/>
          <a:p>
            <a:fld id="{DABFE327-10BC-4339-9DB9-23AC51F21B55}" type="slidenum">
              <a:rPr lang="en-SG" smtClean="0"/>
              <a:t>49</a:t>
            </a:fld>
            <a:endParaRPr lang="en-SG"/>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1700808"/>
            <a:ext cx="1943100" cy="1943100"/>
          </a:xfrm>
          <a:prstGeom prst="rect">
            <a:avLst/>
          </a:prstGeom>
        </p:spPr>
      </p:pic>
    </p:spTree>
    <p:extLst>
      <p:ext uri="{BB962C8B-B14F-4D97-AF65-F5344CB8AC3E}">
        <p14:creationId xmlns:p14="http://schemas.microsoft.com/office/powerpoint/2010/main" val="3701876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7894"/>
            <a:ext cx="8229600" cy="1295400"/>
          </a:xfrm>
        </p:spPr>
        <p:txBody>
          <a:bodyPr>
            <a:normAutofit fontScale="90000"/>
          </a:bodyPr>
          <a:lstStyle/>
          <a:p>
            <a:pPr algn="l"/>
            <a:r>
              <a:rPr lang="en-US" dirty="0"/>
              <a:t>	        Douglas McGregor:</a:t>
            </a:r>
            <a:br>
              <a:rPr lang="en-US" dirty="0"/>
            </a:br>
            <a:r>
              <a:rPr lang="en-US" dirty="0"/>
              <a:t>		</a:t>
            </a:r>
            <a:r>
              <a:rPr lang="en-US" sz="4200" dirty="0"/>
              <a:t>Theory X Assumptions</a:t>
            </a:r>
          </a:p>
        </p:txBody>
      </p:sp>
      <p:sp>
        <p:nvSpPr>
          <p:cNvPr id="3" name="Content Placeholder 2"/>
          <p:cNvSpPr>
            <a:spLocks noGrp="1"/>
          </p:cNvSpPr>
          <p:nvPr>
            <p:ph sz="quarter" idx="1"/>
          </p:nvPr>
        </p:nvSpPr>
        <p:spPr>
          <a:xfrm>
            <a:off x="647564" y="1960506"/>
            <a:ext cx="7848872" cy="4419600"/>
          </a:xfrm>
        </p:spPr>
        <p:txBody>
          <a:bodyPr>
            <a:normAutofit/>
          </a:bodyPr>
          <a:lstStyle/>
          <a:p>
            <a:r>
              <a:rPr lang="en-US" sz="3200" dirty="0"/>
              <a:t>Most people dislike work, and avoid it if they can </a:t>
            </a:r>
          </a:p>
          <a:p>
            <a:r>
              <a:rPr lang="en-US" sz="3200" dirty="0"/>
              <a:t>Because they don’t like work, most people must be coerced, controlled, or threatened with punishment to get them to work toward the achievement of organizational objectives</a:t>
            </a:r>
          </a:p>
          <a:p>
            <a:pPr lvl="0"/>
            <a:r>
              <a:rPr lang="en-US" sz="3200" dirty="0"/>
              <a:t>Most people want to be directed and want to avoid responsibility. They have little ambition. They just want to be secure.</a:t>
            </a:r>
          </a:p>
          <a:p>
            <a:pPr>
              <a:buNone/>
            </a:pPr>
            <a:endParaRPr lang="en-US" dirty="0"/>
          </a:p>
          <a:p>
            <a:endParaRPr lang="en-US" dirty="0"/>
          </a:p>
        </p:txBody>
      </p:sp>
      <p:pic>
        <p:nvPicPr>
          <p:cNvPr id="7" name="Picture 6" descr="macgregor book cover 2.jpg"/>
          <p:cNvPicPr>
            <a:picLocks noChangeAspect="1"/>
          </p:cNvPicPr>
          <p:nvPr/>
        </p:nvPicPr>
        <p:blipFill>
          <a:blip r:embed="rId2" cstate="print"/>
          <a:stretch>
            <a:fillRect/>
          </a:stretch>
        </p:blipFill>
        <p:spPr>
          <a:xfrm>
            <a:off x="1043608" y="374550"/>
            <a:ext cx="1030406" cy="1506381"/>
          </a:xfrm>
          <a:prstGeom prst="rect">
            <a:avLst/>
          </a:prstGeom>
        </p:spPr>
      </p:pic>
      <p:sp>
        <p:nvSpPr>
          <p:cNvPr id="6" name="Slide Number Placeholder 5"/>
          <p:cNvSpPr>
            <a:spLocks noGrp="1"/>
          </p:cNvSpPr>
          <p:nvPr>
            <p:ph type="sldNum" sz="quarter" idx="12"/>
          </p:nvPr>
        </p:nvSpPr>
        <p:spPr/>
        <p:txBody>
          <a:bodyPr/>
          <a:lstStyle/>
          <a:p>
            <a:fld id="{DABFE327-10BC-4339-9DB9-23AC51F21B55}" type="slidenum">
              <a:rPr lang="en-SG" smtClean="0"/>
              <a:t>5</a:t>
            </a:fld>
            <a:endParaRPr lang="en-SG"/>
          </a:p>
        </p:txBody>
      </p:sp>
    </p:spTree>
    <p:extLst>
      <p:ext uri="{BB962C8B-B14F-4D97-AF65-F5344CB8AC3E}">
        <p14:creationId xmlns:p14="http://schemas.microsoft.com/office/powerpoint/2010/main" val="11182898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6563"/>
            <a:ext cx="7772400" cy="1347789"/>
          </a:xfrm>
        </p:spPr>
        <p:txBody>
          <a:bodyPr>
            <a:normAutofit fontScale="90000"/>
          </a:bodyPr>
          <a:lstStyle/>
          <a:p>
            <a:r>
              <a:rPr lang="en-US" dirty="0"/>
              <a:t>		</a:t>
            </a:r>
            <a:r>
              <a:rPr lang="en-US" sz="4400" dirty="0"/>
              <a:t>Frederick Herzberg</a:t>
            </a:r>
            <a:br>
              <a:rPr lang="en-US" dirty="0"/>
            </a:br>
            <a:r>
              <a:rPr lang="en-US" dirty="0"/>
              <a:t>		</a:t>
            </a:r>
            <a:r>
              <a:rPr lang="en-US" sz="3800" dirty="0"/>
              <a:t>(1923-2000)</a:t>
            </a:r>
            <a:endParaRPr lang="en-SG" sz="3800" dirty="0"/>
          </a:p>
        </p:txBody>
      </p:sp>
      <p:sp>
        <p:nvSpPr>
          <p:cNvPr id="4" name="Content Placeholder 3"/>
          <p:cNvSpPr>
            <a:spLocks noGrp="1"/>
          </p:cNvSpPr>
          <p:nvPr>
            <p:ph sz="quarter" idx="1"/>
          </p:nvPr>
        </p:nvSpPr>
        <p:spPr>
          <a:xfrm>
            <a:off x="914400" y="2057400"/>
            <a:ext cx="7467600" cy="4267200"/>
          </a:xfrm>
        </p:spPr>
        <p:txBody>
          <a:bodyPr>
            <a:normAutofit/>
          </a:bodyPr>
          <a:lstStyle/>
          <a:p>
            <a:r>
              <a:rPr lang="en-US" sz="3200" dirty="0"/>
              <a:t>One of the most-read articles in the history of the </a:t>
            </a:r>
            <a:r>
              <a:rPr lang="en-US" sz="3200" i="1" dirty="0"/>
              <a:t>Harvard Business Review</a:t>
            </a:r>
            <a:r>
              <a:rPr lang="en-US" sz="3200" dirty="0"/>
              <a:t> was an article by Frederick Herzberg published in 1968 titled: “One More Time: How Do You Motivate Employees?”</a:t>
            </a:r>
          </a:p>
          <a:p>
            <a:r>
              <a:rPr lang="en-US" sz="3200" dirty="0"/>
              <a:t>It was a classic– by 1987, more than 1.2 million copies had been sold, which was 300,000 more than the runner-up</a:t>
            </a:r>
            <a:endParaRPr lang="en-SG" sz="3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441328"/>
            <a:ext cx="994134" cy="1475504"/>
          </a:xfrm>
          <a:prstGeom prst="rect">
            <a:avLst/>
          </a:prstGeom>
        </p:spPr>
      </p:pic>
      <p:sp>
        <p:nvSpPr>
          <p:cNvPr id="6" name="Slide Number Placeholder 5"/>
          <p:cNvSpPr>
            <a:spLocks noGrp="1"/>
          </p:cNvSpPr>
          <p:nvPr>
            <p:ph type="sldNum" sz="quarter" idx="12"/>
          </p:nvPr>
        </p:nvSpPr>
        <p:spPr/>
        <p:txBody>
          <a:bodyPr/>
          <a:lstStyle/>
          <a:p>
            <a:fld id="{DABFE327-10BC-4339-9DB9-23AC51F21B55}" type="slidenum">
              <a:rPr lang="en-SG" smtClean="0"/>
              <a:t>50</a:t>
            </a:fld>
            <a:endParaRPr lang="en-SG"/>
          </a:p>
        </p:txBody>
      </p:sp>
    </p:spTree>
    <p:extLst>
      <p:ext uri="{BB962C8B-B14F-4D97-AF65-F5344CB8AC3E}">
        <p14:creationId xmlns:p14="http://schemas.microsoft.com/office/powerpoint/2010/main" val="40912108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08" y="609600"/>
            <a:ext cx="7772400" cy="1347789"/>
          </a:xfrm>
        </p:spPr>
        <p:txBody>
          <a:bodyPr>
            <a:normAutofit fontScale="90000"/>
          </a:bodyPr>
          <a:lstStyle/>
          <a:p>
            <a:r>
              <a:rPr lang="en-US" dirty="0"/>
              <a:t>		</a:t>
            </a:r>
            <a:r>
              <a:rPr lang="en-US" sz="4400" dirty="0"/>
              <a:t>Frederick Herzberg</a:t>
            </a:r>
            <a:br>
              <a:rPr lang="en-US" dirty="0"/>
            </a:br>
            <a:r>
              <a:rPr lang="en-US" dirty="0"/>
              <a:t>		</a:t>
            </a:r>
            <a:r>
              <a:rPr lang="en-US" sz="3800" dirty="0"/>
              <a:t>(1923-2000)</a:t>
            </a:r>
            <a:endParaRPr lang="en-SG" sz="3800" dirty="0"/>
          </a:p>
        </p:txBody>
      </p:sp>
      <p:sp>
        <p:nvSpPr>
          <p:cNvPr id="4" name="Content Placeholder 3"/>
          <p:cNvSpPr>
            <a:spLocks noGrp="1"/>
          </p:cNvSpPr>
          <p:nvPr>
            <p:ph sz="quarter" idx="1"/>
          </p:nvPr>
        </p:nvSpPr>
        <p:spPr>
          <a:xfrm>
            <a:off x="904808" y="2209800"/>
            <a:ext cx="7696200" cy="4263152"/>
          </a:xfrm>
        </p:spPr>
        <p:txBody>
          <a:bodyPr>
            <a:normAutofit fontScale="62500" lnSpcReduction="20000"/>
          </a:bodyPr>
          <a:lstStyle/>
          <a:p>
            <a:r>
              <a:rPr lang="en-US" sz="5800" dirty="0"/>
              <a:t>Herzberg distinguished between movement and motivation. He said:</a:t>
            </a:r>
          </a:p>
          <a:p>
            <a:pPr lvl="1"/>
            <a:r>
              <a:rPr lang="en-US" sz="5800" dirty="0"/>
              <a:t>“Movement is a function of fear of punishment or failure to get extrinsic rewards. It is the typical procedure used in animal training and its counterpart, behavioral modification techniques for humans.”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9" y="457200"/>
            <a:ext cx="1078149" cy="1600200"/>
          </a:xfrm>
          <a:prstGeom prst="rect">
            <a:avLst/>
          </a:prstGeom>
        </p:spPr>
      </p:pic>
      <p:sp>
        <p:nvSpPr>
          <p:cNvPr id="6" name="Slide Number Placeholder 5"/>
          <p:cNvSpPr>
            <a:spLocks noGrp="1"/>
          </p:cNvSpPr>
          <p:nvPr>
            <p:ph type="sldNum" sz="quarter" idx="12"/>
          </p:nvPr>
        </p:nvSpPr>
        <p:spPr/>
        <p:txBody>
          <a:bodyPr/>
          <a:lstStyle/>
          <a:p>
            <a:fld id="{DABFE327-10BC-4339-9DB9-23AC51F21B55}" type="slidenum">
              <a:rPr lang="en-SG" smtClean="0"/>
              <a:t>51</a:t>
            </a:fld>
            <a:endParaRPr lang="en-SG"/>
          </a:p>
        </p:txBody>
      </p:sp>
    </p:spTree>
    <p:extLst>
      <p:ext uri="{BB962C8B-B14F-4D97-AF65-F5344CB8AC3E}">
        <p14:creationId xmlns:p14="http://schemas.microsoft.com/office/powerpoint/2010/main" val="42056494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7772400" cy="1347789"/>
          </a:xfrm>
        </p:spPr>
        <p:txBody>
          <a:bodyPr>
            <a:normAutofit fontScale="90000"/>
          </a:bodyPr>
          <a:lstStyle/>
          <a:p>
            <a:r>
              <a:rPr lang="en-US" dirty="0"/>
              <a:t>		</a:t>
            </a:r>
            <a:r>
              <a:rPr lang="en-US" sz="4400" dirty="0"/>
              <a:t>Frederick Herzberg</a:t>
            </a:r>
            <a:br>
              <a:rPr lang="en-US" dirty="0"/>
            </a:br>
            <a:r>
              <a:rPr lang="en-US" dirty="0"/>
              <a:t>		</a:t>
            </a:r>
            <a:r>
              <a:rPr lang="en-US" sz="3800" dirty="0"/>
              <a:t>(1923-2000)</a:t>
            </a:r>
            <a:endParaRPr lang="en-SG" sz="3800" dirty="0"/>
          </a:p>
        </p:txBody>
      </p:sp>
      <p:sp>
        <p:nvSpPr>
          <p:cNvPr id="4" name="Content Placeholder 3"/>
          <p:cNvSpPr>
            <a:spLocks noGrp="1"/>
          </p:cNvSpPr>
          <p:nvPr>
            <p:ph sz="quarter" idx="1"/>
          </p:nvPr>
        </p:nvSpPr>
        <p:spPr>
          <a:xfrm>
            <a:off x="762000" y="2438400"/>
            <a:ext cx="7543800" cy="3352800"/>
          </a:xfrm>
        </p:spPr>
        <p:txBody>
          <a:bodyPr>
            <a:normAutofit lnSpcReduction="10000"/>
          </a:bodyPr>
          <a:lstStyle/>
          <a:p>
            <a:pPr lvl="1"/>
            <a:r>
              <a:rPr lang="en-US" sz="3600" dirty="0"/>
              <a:t>By contrast, “motivation is a function of growth from getting intrinsic rewards out of interesting and challenging work.”</a:t>
            </a:r>
          </a:p>
          <a:p>
            <a:pPr lvl="1"/>
            <a:r>
              <a:rPr lang="en-US" sz="3600" dirty="0"/>
              <a:t>You can make a person “move” but that does not mean that the person is motivated</a:t>
            </a:r>
            <a:endParaRPr lang="en-SG" sz="36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489536"/>
            <a:ext cx="1143000" cy="1696453"/>
          </a:xfrm>
          <a:prstGeom prst="rect">
            <a:avLst/>
          </a:prstGeom>
        </p:spPr>
      </p:pic>
      <p:sp>
        <p:nvSpPr>
          <p:cNvPr id="6" name="Slide Number Placeholder 5"/>
          <p:cNvSpPr>
            <a:spLocks noGrp="1"/>
          </p:cNvSpPr>
          <p:nvPr>
            <p:ph type="sldNum" sz="quarter" idx="12"/>
          </p:nvPr>
        </p:nvSpPr>
        <p:spPr/>
        <p:txBody>
          <a:bodyPr/>
          <a:lstStyle/>
          <a:p>
            <a:fld id="{DABFE327-10BC-4339-9DB9-23AC51F21B55}" type="slidenum">
              <a:rPr lang="en-SG" smtClean="0"/>
              <a:t>52</a:t>
            </a:fld>
            <a:endParaRPr lang="en-SG"/>
          </a:p>
        </p:txBody>
      </p:sp>
    </p:spTree>
    <p:extLst>
      <p:ext uri="{BB962C8B-B14F-4D97-AF65-F5344CB8AC3E}">
        <p14:creationId xmlns:p14="http://schemas.microsoft.com/office/powerpoint/2010/main" val="25595419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6563"/>
            <a:ext cx="7772400" cy="1347789"/>
          </a:xfrm>
        </p:spPr>
        <p:txBody>
          <a:bodyPr>
            <a:normAutofit fontScale="90000"/>
          </a:bodyPr>
          <a:lstStyle/>
          <a:p>
            <a:r>
              <a:rPr lang="en-US" dirty="0"/>
              <a:t>		</a:t>
            </a:r>
            <a:r>
              <a:rPr lang="en-US" sz="4400" dirty="0"/>
              <a:t>Frederick Herzberg</a:t>
            </a:r>
            <a:br>
              <a:rPr lang="en-US" dirty="0"/>
            </a:br>
            <a:r>
              <a:rPr lang="en-US" dirty="0"/>
              <a:t>		</a:t>
            </a:r>
            <a:r>
              <a:rPr lang="en-US" sz="3800" dirty="0"/>
              <a:t>(1923-2000)</a:t>
            </a:r>
            <a:endParaRPr lang="en-SG" sz="3800" dirty="0"/>
          </a:p>
        </p:txBody>
      </p:sp>
      <p:sp>
        <p:nvSpPr>
          <p:cNvPr id="4" name="Content Placeholder 3"/>
          <p:cNvSpPr>
            <a:spLocks noGrp="1"/>
          </p:cNvSpPr>
          <p:nvPr>
            <p:ph sz="quarter" idx="1"/>
          </p:nvPr>
        </p:nvSpPr>
        <p:spPr>
          <a:xfrm>
            <a:off x="914400" y="2057400"/>
            <a:ext cx="7467600" cy="4267200"/>
          </a:xfrm>
        </p:spPr>
        <p:txBody>
          <a:bodyPr>
            <a:normAutofit/>
          </a:bodyPr>
          <a:lstStyle/>
          <a:p>
            <a:r>
              <a:rPr lang="en-US" sz="3200" dirty="0"/>
              <a:t>He described three philosophies of personnel management:</a:t>
            </a:r>
          </a:p>
          <a:p>
            <a:pPr lvl="1"/>
            <a:r>
              <a:rPr lang="en-US" sz="3200" dirty="0"/>
              <a:t>Organizational theory— focused on efficient job structure, which will result in favorable employee attitudes</a:t>
            </a:r>
          </a:p>
          <a:p>
            <a:pPr lvl="1"/>
            <a:r>
              <a:rPr lang="en-US" sz="3200" dirty="0"/>
              <a:t>Industrial engineering— focused on attuning the employee to the most efficient work process</a:t>
            </a:r>
          </a:p>
          <a:p>
            <a:pPr marL="0" indent="0">
              <a:buNone/>
            </a:pPr>
            <a:endParaRPr lang="en-US" sz="3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441328"/>
            <a:ext cx="994134" cy="1475504"/>
          </a:xfrm>
          <a:prstGeom prst="rect">
            <a:avLst/>
          </a:prstGeom>
        </p:spPr>
      </p:pic>
      <p:sp>
        <p:nvSpPr>
          <p:cNvPr id="6" name="Slide Number Placeholder 5"/>
          <p:cNvSpPr>
            <a:spLocks noGrp="1"/>
          </p:cNvSpPr>
          <p:nvPr>
            <p:ph type="sldNum" sz="quarter" idx="12"/>
          </p:nvPr>
        </p:nvSpPr>
        <p:spPr/>
        <p:txBody>
          <a:bodyPr/>
          <a:lstStyle/>
          <a:p>
            <a:fld id="{DABFE327-10BC-4339-9DB9-23AC51F21B55}" type="slidenum">
              <a:rPr lang="en-SG" smtClean="0"/>
              <a:t>53</a:t>
            </a:fld>
            <a:endParaRPr lang="en-SG"/>
          </a:p>
        </p:txBody>
      </p:sp>
    </p:spTree>
    <p:extLst>
      <p:ext uri="{BB962C8B-B14F-4D97-AF65-F5344CB8AC3E}">
        <p14:creationId xmlns:p14="http://schemas.microsoft.com/office/powerpoint/2010/main" val="9926219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035" y="445372"/>
            <a:ext cx="7772400" cy="1347789"/>
          </a:xfrm>
        </p:spPr>
        <p:txBody>
          <a:bodyPr>
            <a:normAutofit fontScale="90000"/>
          </a:bodyPr>
          <a:lstStyle/>
          <a:p>
            <a:r>
              <a:rPr lang="en-US" dirty="0"/>
              <a:t>		</a:t>
            </a:r>
            <a:r>
              <a:rPr lang="en-US" sz="4400" dirty="0"/>
              <a:t>Frederick Herzberg</a:t>
            </a:r>
            <a:br>
              <a:rPr lang="en-US" dirty="0"/>
            </a:br>
            <a:r>
              <a:rPr lang="en-US" dirty="0"/>
              <a:t>		</a:t>
            </a:r>
            <a:r>
              <a:rPr lang="en-US" sz="3800" dirty="0"/>
              <a:t>(1923-2000)</a:t>
            </a:r>
            <a:endParaRPr lang="en-SG" sz="3800" dirty="0"/>
          </a:p>
        </p:txBody>
      </p:sp>
      <p:sp>
        <p:nvSpPr>
          <p:cNvPr id="4" name="Content Placeholder 3"/>
          <p:cNvSpPr>
            <a:spLocks noGrp="1"/>
          </p:cNvSpPr>
          <p:nvPr>
            <p:ph sz="quarter" idx="1"/>
          </p:nvPr>
        </p:nvSpPr>
        <p:spPr>
          <a:xfrm>
            <a:off x="838200" y="2057400"/>
            <a:ext cx="7543800" cy="4267200"/>
          </a:xfrm>
        </p:spPr>
        <p:txBody>
          <a:bodyPr>
            <a:normAutofit/>
          </a:bodyPr>
          <a:lstStyle/>
          <a:p>
            <a:r>
              <a:rPr lang="en-US" sz="3200" dirty="0"/>
              <a:t>The third philosophy of personnel management was:</a:t>
            </a:r>
          </a:p>
          <a:p>
            <a:pPr lvl="1"/>
            <a:r>
              <a:rPr lang="en-US" sz="3200" dirty="0"/>
              <a:t>Behavioral science— focused on group sentiments, attitudes of individual employees, and the organization’s social and psychological climate</a:t>
            </a:r>
          </a:p>
          <a:p>
            <a:pPr lvl="1"/>
            <a:r>
              <a:rPr lang="en-US" sz="3200" dirty="0"/>
              <a:t>The behavioral science approach emphasizes various hygiene and motivator needs</a:t>
            </a:r>
          </a:p>
          <a:p>
            <a:pPr marL="0" indent="0">
              <a:buNone/>
            </a:pPr>
            <a:endParaRPr lang="en-US" sz="3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445372"/>
            <a:ext cx="994134" cy="1475504"/>
          </a:xfrm>
          <a:prstGeom prst="rect">
            <a:avLst/>
          </a:prstGeom>
        </p:spPr>
      </p:pic>
      <p:sp>
        <p:nvSpPr>
          <p:cNvPr id="6" name="Slide Number Placeholder 5"/>
          <p:cNvSpPr>
            <a:spLocks noGrp="1"/>
          </p:cNvSpPr>
          <p:nvPr>
            <p:ph type="sldNum" sz="quarter" idx="12"/>
          </p:nvPr>
        </p:nvSpPr>
        <p:spPr/>
        <p:txBody>
          <a:bodyPr/>
          <a:lstStyle/>
          <a:p>
            <a:fld id="{DABFE327-10BC-4339-9DB9-23AC51F21B55}" type="slidenum">
              <a:rPr lang="en-SG" smtClean="0"/>
              <a:t>54</a:t>
            </a:fld>
            <a:endParaRPr lang="en-SG"/>
          </a:p>
        </p:txBody>
      </p:sp>
    </p:spTree>
    <p:extLst>
      <p:ext uri="{BB962C8B-B14F-4D97-AF65-F5344CB8AC3E}">
        <p14:creationId xmlns:p14="http://schemas.microsoft.com/office/powerpoint/2010/main" val="10275356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6563"/>
            <a:ext cx="7772400" cy="1347789"/>
          </a:xfrm>
        </p:spPr>
        <p:txBody>
          <a:bodyPr>
            <a:normAutofit fontScale="90000"/>
          </a:bodyPr>
          <a:lstStyle/>
          <a:p>
            <a:r>
              <a:rPr lang="en-US" dirty="0"/>
              <a:t>		</a:t>
            </a:r>
            <a:r>
              <a:rPr lang="en-US" sz="4400" dirty="0"/>
              <a:t>Frederick Herzberg</a:t>
            </a:r>
            <a:br>
              <a:rPr lang="en-US" dirty="0"/>
            </a:br>
            <a:r>
              <a:rPr lang="en-US" dirty="0"/>
              <a:t>		</a:t>
            </a:r>
            <a:r>
              <a:rPr lang="en-US" sz="3800" dirty="0"/>
              <a:t>(1923-2000)</a:t>
            </a:r>
            <a:endParaRPr lang="en-SG" sz="3800" dirty="0"/>
          </a:p>
        </p:txBody>
      </p:sp>
      <p:sp>
        <p:nvSpPr>
          <p:cNvPr id="4" name="Content Placeholder 3"/>
          <p:cNvSpPr>
            <a:spLocks noGrp="1"/>
          </p:cNvSpPr>
          <p:nvPr>
            <p:ph sz="quarter" idx="1"/>
          </p:nvPr>
        </p:nvSpPr>
        <p:spPr>
          <a:xfrm>
            <a:off x="914400" y="2057400"/>
            <a:ext cx="7467600" cy="4267200"/>
          </a:xfrm>
        </p:spPr>
        <p:txBody>
          <a:bodyPr>
            <a:normAutofit/>
          </a:bodyPr>
          <a:lstStyle/>
          <a:p>
            <a:r>
              <a:rPr lang="en-US" sz="3200" dirty="0"/>
              <a:t>The hygiene needs “can be thought of as stemming from humankind’s animal nature—the built-in drive to avoid pain from the environment” as well as basic biological needs, like hunger, which make it necessary to earn money, so money becomes a specific drive</a:t>
            </a:r>
          </a:p>
          <a:p>
            <a:r>
              <a:rPr lang="en-US" sz="3200" dirty="0"/>
              <a:t>“The stimuli inducing pain-avoidance behavior are found in the job environment.”</a:t>
            </a:r>
          </a:p>
          <a:p>
            <a:endParaRPr lang="en-SG" sz="3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441328"/>
            <a:ext cx="994134" cy="1475504"/>
          </a:xfrm>
          <a:prstGeom prst="rect">
            <a:avLst/>
          </a:prstGeom>
        </p:spPr>
      </p:pic>
      <p:sp>
        <p:nvSpPr>
          <p:cNvPr id="6" name="Slide Number Placeholder 5"/>
          <p:cNvSpPr>
            <a:spLocks noGrp="1"/>
          </p:cNvSpPr>
          <p:nvPr>
            <p:ph type="sldNum" sz="quarter" idx="12"/>
          </p:nvPr>
        </p:nvSpPr>
        <p:spPr/>
        <p:txBody>
          <a:bodyPr/>
          <a:lstStyle/>
          <a:p>
            <a:fld id="{DABFE327-10BC-4339-9DB9-23AC51F21B55}" type="slidenum">
              <a:rPr lang="en-SG" smtClean="0"/>
              <a:t>55</a:t>
            </a:fld>
            <a:endParaRPr lang="en-SG"/>
          </a:p>
        </p:txBody>
      </p:sp>
    </p:spTree>
    <p:extLst>
      <p:ext uri="{BB962C8B-B14F-4D97-AF65-F5344CB8AC3E}">
        <p14:creationId xmlns:p14="http://schemas.microsoft.com/office/powerpoint/2010/main" val="13283002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6563"/>
            <a:ext cx="7772400" cy="1347789"/>
          </a:xfrm>
        </p:spPr>
        <p:txBody>
          <a:bodyPr>
            <a:normAutofit fontScale="90000"/>
          </a:bodyPr>
          <a:lstStyle/>
          <a:p>
            <a:r>
              <a:rPr lang="en-US" dirty="0"/>
              <a:t>		</a:t>
            </a:r>
            <a:r>
              <a:rPr lang="en-US" sz="4400" dirty="0"/>
              <a:t>Frederick Herzberg</a:t>
            </a:r>
            <a:br>
              <a:rPr lang="en-US" dirty="0"/>
            </a:br>
            <a:r>
              <a:rPr lang="en-US" dirty="0"/>
              <a:t>		</a:t>
            </a:r>
            <a:r>
              <a:rPr lang="en-US" sz="3800" dirty="0"/>
              <a:t>(1923-2000)</a:t>
            </a:r>
            <a:endParaRPr lang="en-SG" sz="3800" dirty="0"/>
          </a:p>
        </p:txBody>
      </p:sp>
      <p:sp>
        <p:nvSpPr>
          <p:cNvPr id="4" name="Content Placeholder 3"/>
          <p:cNvSpPr>
            <a:spLocks noGrp="1"/>
          </p:cNvSpPr>
          <p:nvPr>
            <p:ph sz="quarter" idx="1"/>
          </p:nvPr>
        </p:nvSpPr>
        <p:spPr>
          <a:xfrm>
            <a:off x="914400" y="2209800"/>
            <a:ext cx="7239000" cy="4114800"/>
          </a:xfrm>
        </p:spPr>
        <p:txBody>
          <a:bodyPr>
            <a:normAutofit/>
          </a:bodyPr>
          <a:lstStyle/>
          <a:p>
            <a:r>
              <a:rPr lang="en-US" sz="3200" dirty="0"/>
              <a:t>The motivator needs relate to “that unique human characteristic, the ability to achieve and, through achievement, to experience psychological growth”</a:t>
            </a:r>
          </a:p>
          <a:p>
            <a:r>
              <a:rPr lang="en-US" sz="3200" dirty="0"/>
              <a:t>“The stimuli for the growth needs are tasks that induce growth; in the industrial setting, they are the job content.”</a:t>
            </a:r>
          </a:p>
          <a:p>
            <a:endParaRPr lang="en-SG" sz="3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441328"/>
            <a:ext cx="994134" cy="1475504"/>
          </a:xfrm>
          <a:prstGeom prst="rect">
            <a:avLst/>
          </a:prstGeom>
        </p:spPr>
      </p:pic>
      <p:sp>
        <p:nvSpPr>
          <p:cNvPr id="6" name="Slide Number Placeholder 5"/>
          <p:cNvSpPr>
            <a:spLocks noGrp="1"/>
          </p:cNvSpPr>
          <p:nvPr>
            <p:ph type="sldNum" sz="quarter" idx="12"/>
          </p:nvPr>
        </p:nvSpPr>
        <p:spPr/>
        <p:txBody>
          <a:bodyPr/>
          <a:lstStyle/>
          <a:p>
            <a:fld id="{DABFE327-10BC-4339-9DB9-23AC51F21B55}" type="slidenum">
              <a:rPr lang="en-SG" smtClean="0"/>
              <a:t>56</a:t>
            </a:fld>
            <a:endParaRPr lang="en-SG"/>
          </a:p>
        </p:txBody>
      </p:sp>
    </p:spTree>
    <p:extLst>
      <p:ext uri="{BB962C8B-B14F-4D97-AF65-F5344CB8AC3E}">
        <p14:creationId xmlns:p14="http://schemas.microsoft.com/office/powerpoint/2010/main" val="8968382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944562"/>
          </a:xfrm>
        </p:spPr>
        <p:txBody>
          <a:bodyPr/>
          <a:lstStyle/>
          <a:p>
            <a:r>
              <a:rPr lang="en-US" dirty="0"/>
              <a:t>Hygiene factors (extrinsic)</a:t>
            </a:r>
            <a:endParaRPr lang="en-SG" dirty="0"/>
          </a:p>
        </p:txBody>
      </p:sp>
      <p:sp>
        <p:nvSpPr>
          <p:cNvPr id="4" name="Content Placeholder 3"/>
          <p:cNvSpPr>
            <a:spLocks noGrp="1"/>
          </p:cNvSpPr>
          <p:nvPr>
            <p:ph sz="quarter" idx="1"/>
          </p:nvPr>
        </p:nvSpPr>
        <p:spPr>
          <a:xfrm>
            <a:off x="685800" y="1371600"/>
            <a:ext cx="7848600" cy="4953000"/>
          </a:xfrm>
        </p:spPr>
        <p:txBody>
          <a:bodyPr>
            <a:noAutofit/>
          </a:bodyPr>
          <a:lstStyle/>
          <a:p>
            <a:r>
              <a:rPr lang="en-SG" sz="3200" dirty="0"/>
              <a:t>Hygiene factors are company policy and administration; supervision; relationship with the supervisor; work conditions; salary; relationships with peers; personal life; relationships with subordinates; status; security</a:t>
            </a:r>
          </a:p>
          <a:p>
            <a:r>
              <a:rPr lang="en-SG" sz="3200" dirty="0"/>
              <a:t>These factors are the primary cause of extreme </a:t>
            </a:r>
            <a:r>
              <a:rPr lang="en-SG" sz="3200" i="1" dirty="0"/>
              <a:t>dissatisfaction</a:t>
            </a:r>
            <a:r>
              <a:rPr lang="en-SG" sz="3200" dirty="0"/>
              <a:t> on the job. Employers need to get these right so that employees will not be </a:t>
            </a:r>
            <a:r>
              <a:rPr lang="en-SG" sz="3200" i="1" dirty="0"/>
              <a:t>dissatisfied</a:t>
            </a:r>
            <a:r>
              <a:rPr lang="en-SG" sz="3200" dirty="0"/>
              <a:t>. </a:t>
            </a:r>
          </a:p>
          <a:p>
            <a:endParaRPr lang="en-SG" sz="3200" dirty="0"/>
          </a:p>
        </p:txBody>
      </p:sp>
      <p:pic>
        <p:nvPicPr>
          <p:cNvPr id="5" name="Picture 4" descr="harvard business review logo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620688"/>
            <a:ext cx="1368152" cy="529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fld id="{DABFE327-10BC-4339-9DB9-23AC51F21B55}" type="slidenum">
              <a:rPr lang="en-SG" smtClean="0"/>
              <a:t>57</a:t>
            </a:fld>
            <a:endParaRPr lang="en-SG"/>
          </a:p>
        </p:txBody>
      </p:sp>
    </p:spTree>
    <p:extLst>
      <p:ext uri="{BB962C8B-B14F-4D97-AF65-F5344CB8AC3E}">
        <p14:creationId xmlns:p14="http://schemas.microsoft.com/office/powerpoint/2010/main" val="2251347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66912"/>
            <a:ext cx="7772400" cy="1143000"/>
          </a:xfrm>
        </p:spPr>
        <p:txBody>
          <a:bodyPr/>
          <a:lstStyle/>
          <a:p>
            <a:r>
              <a:rPr lang="en-US" dirty="0"/>
              <a:t>Intrinsic motivators</a:t>
            </a:r>
            <a:endParaRPr lang="en-SG" dirty="0"/>
          </a:p>
        </p:txBody>
      </p:sp>
      <p:sp>
        <p:nvSpPr>
          <p:cNvPr id="4" name="Content Placeholder 3"/>
          <p:cNvSpPr>
            <a:spLocks noGrp="1"/>
          </p:cNvSpPr>
          <p:nvPr>
            <p:ph sz="quarter" idx="1"/>
          </p:nvPr>
        </p:nvSpPr>
        <p:spPr>
          <a:xfrm>
            <a:off x="611560" y="1412776"/>
            <a:ext cx="7848872" cy="4835624"/>
          </a:xfrm>
        </p:spPr>
        <p:txBody>
          <a:bodyPr>
            <a:normAutofit/>
          </a:bodyPr>
          <a:lstStyle/>
          <a:p>
            <a:r>
              <a:rPr lang="en-SG" sz="3200" dirty="0"/>
              <a:t>Extreme satisfaction comes from intrinsic motivators:  Achievement; recognition; the work itself; responsibility; advancement; growth.</a:t>
            </a:r>
          </a:p>
          <a:p>
            <a:r>
              <a:rPr lang="en-SG" sz="3200" dirty="0"/>
              <a:t>The hygiene factors and intrinsic motivators are </a:t>
            </a:r>
            <a:r>
              <a:rPr lang="en-SG" sz="3200" i="1" dirty="0"/>
              <a:t>not</a:t>
            </a:r>
            <a:r>
              <a:rPr lang="en-SG" sz="3200" dirty="0"/>
              <a:t> the opposite of each other; they represent different needs </a:t>
            </a:r>
          </a:p>
          <a:p>
            <a:r>
              <a:rPr lang="en-SG" sz="3200" dirty="0"/>
              <a:t>More and better hygiene factors will not produce extreme satisfaction— only intrinsic motivators will do that</a:t>
            </a:r>
          </a:p>
          <a:p>
            <a:pPr marL="0" indent="0">
              <a:buNone/>
            </a:pPr>
            <a:endParaRPr lang="en-SG" sz="3200" dirty="0"/>
          </a:p>
        </p:txBody>
      </p:sp>
      <p:pic>
        <p:nvPicPr>
          <p:cNvPr id="5" name="Picture 4" descr="harvard business review logo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88471" y="548680"/>
            <a:ext cx="1503809" cy="582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fld id="{DABFE327-10BC-4339-9DB9-23AC51F21B55}" type="slidenum">
              <a:rPr lang="en-SG" smtClean="0"/>
              <a:t>58</a:t>
            </a:fld>
            <a:endParaRPr lang="en-SG"/>
          </a:p>
        </p:txBody>
      </p:sp>
    </p:spTree>
    <p:extLst>
      <p:ext uri="{BB962C8B-B14F-4D97-AF65-F5344CB8AC3E}">
        <p14:creationId xmlns:p14="http://schemas.microsoft.com/office/powerpoint/2010/main" val="17083177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66912"/>
            <a:ext cx="7909992" cy="964108"/>
          </a:xfrm>
        </p:spPr>
        <p:txBody>
          <a:bodyPr/>
          <a:lstStyle/>
          <a:p>
            <a:r>
              <a:rPr lang="en-US" dirty="0"/>
              <a:t>Intrinsic motivators</a:t>
            </a:r>
            <a:endParaRPr lang="en-SG" dirty="0"/>
          </a:p>
        </p:txBody>
      </p:sp>
      <p:sp>
        <p:nvSpPr>
          <p:cNvPr id="4" name="Content Placeholder 3"/>
          <p:cNvSpPr>
            <a:spLocks noGrp="1"/>
          </p:cNvSpPr>
          <p:nvPr>
            <p:ph sz="quarter" idx="1"/>
          </p:nvPr>
        </p:nvSpPr>
        <p:spPr>
          <a:xfrm>
            <a:off x="792560" y="1365693"/>
            <a:ext cx="7589440" cy="4885904"/>
          </a:xfrm>
        </p:spPr>
        <p:txBody>
          <a:bodyPr>
            <a:normAutofit lnSpcReduction="10000"/>
          </a:bodyPr>
          <a:lstStyle/>
          <a:p>
            <a:r>
              <a:rPr lang="en-SG" sz="3200" dirty="0"/>
              <a:t>Herzberg focused on job enrichment</a:t>
            </a:r>
          </a:p>
          <a:p>
            <a:r>
              <a:rPr lang="en-SG" sz="3200" dirty="0"/>
              <a:t>He said that “it is the content [of the job] that will produce the motivation, not attitudes about being involved or the challenge inherent in setting up a job.”</a:t>
            </a:r>
          </a:p>
          <a:p>
            <a:r>
              <a:rPr lang="en-SG" sz="3200" dirty="0"/>
              <a:t>“Job enrichment will not be a one-time proposition, but a continuous management function… The very nature of motivators… is that they have a much longer term effect on employees’ attitudes.” </a:t>
            </a:r>
          </a:p>
        </p:txBody>
      </p:sp>
      <p:pic>
        <p:nvPicPr>
          <p:cNvPr id="5" name="Picture 4" descr="harvard business review logo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98388"/>
            <a:ext cx="1503809" cy="582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fld id="{DABFE327-10BC-4339-9DB9-23AC51F21B55}" type="slidenum">
              <a:rPr lang="en-SG" smtClean="0"/>
              <a:t>59</a:t>
            </a:fld>
            <a:endParaRPr lang="en-SG"/>
          </a:p>
        </p:txBody>
      </p:sp>
    </p:spTree>
    <p:extLst>
      <p:ext uri="{BB962C8B-B14F-4D97-AF65-F5344CB8AC3E}">
        <p14:creationId xmlns:p14="http://schemas.microsoft.com/office/powerpoint/2010/main" val="4261677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93" y="608673"/>
            <a:ext cx="8229600" cy="1524000"/>
          </a:xfrm>
        </p:spPr>
        <p:txBody>
          <a:bodyPr/>
          <a:lstStyle/>
          <a:p>
            <a:pPr algn="l"/>
            <a:r>
              <a:rPr lang="en-US" dirty="0"/>
              <a:t>		   </a:t>
            </a:r>
            <a:r>
              <a:rPr lang="en-US" sz="4000" dirty="0"/>
              <a:t>Douglas McGregor: </a:t>
            </a:r>
            <a:br>
              <a:rPr lang="en-US" sz="4000" dirty="0"/>
            </a:br>
            <a:r>
              <a:rPr lang="en-US" sz="4000" dirty="0"/>
              <a:t>		   Theory Y Assumptions</a:t>
            </a:r>
          </a:p>
        </p:txBody>
      </p:sp>
      <p:sp>
        <p:nvSpPr>
          <p:cNvPr id="3" name="Content Placeholder 2"/>
          <p:cNvSpPr>
            <a:spLocks noGrp="1"/>
          </p:cNvSpPr>
          <p:nvPr>
            <p:ph sz="quarter" idx="1"/>
          </p:nvPr>
        </p:nvSpPr>
        <p:spPr>
          <a:xfrm>
            <a:off x="914400" y="2317322"/>
            <a:ext cx="7543800" cy="3886200"/>
          </a:xfrm>
        </p:spPr>
        <p:txBody>
          <a:bodyPr>
            <a:normAutofit lnSpcReduction="10000"/>
          </a:bodyPr>
          <a:lstStyle/>
          <a:p>
            <a:pPr lvl="0"/>
            <a:r>
              <a:rPr lang="en-US" sz="3600" dirty="0"/>
              <a:t>Work is as natural as play or rest</a:t>
            </a:r>
          </a:p>
          <a:p>
            <a:pPr lvl="0"/>
            <a:r>
              <a:rPr lang="en-US" sz="3600" dirty="0"/>
              <a:t>The threat of punishment is not the only way to get people to work </a:t>
            </a:r>
          </a:p>
          <a:p>
            <a:pPr lvl="0"/>
            <a:r>
              <a:rPr lang="en-US" sz="3600" dirty="0"/>
              <a:t>People will exercise self-direction and self-control in working toward organizational objectives when they are committed to them </a:t>
            </a:r>
          </a:p>
        </p:txBody>
      </p:sp>
      <p:pic>
        <p:nvPicPr>
          <p:cNvPr id="5" name="Picture 4" descr="macgregor.jpg"/>
          <p:cNvPicPr>
            <a:picLocks noChangeAspect="1"/>
          </p:cNvPicPr>
          <p:nvPr/>
        </p:nvPicPr>
        <p:blipFill>
          <a:blip r:embed="rId2" cstate="print"/>
          <a:stretch>
            <a:fillRect/>
          </a:stretch>
        </p:blipFill>
        <p:spPr>
          <a:xfrm>
            <a:off x="971600" y="424024"/>
            <a:ext cx="1244119" cy="1785776"/>
          </a:xfrm>
          <a:prstGeom prst="rect">
            <a:avLst/>
          </a:prstGeom>
        </p:spPr>
      </p:pic>
      <p:sp>
        <p:nvSpPr>
          <p:cNvPr id="7" name="Slide Number Placeholder 6"/>
          <p:cNvSpPr>
            <a:spLocks noGrp="1"/>
          </p:cNvSpPr>
          <p:nvPr>
            <p:ph type="sldNum" sz="quarter" idx="12"/>
          </p:nvPr>
        </p:nvSpPr>
        <p:spPr/>
        <p:txBody>
          <a:bodyPr/>
          <a:lstStyle/>
          <a:p>
            <a:fld id="{DABFE327-10BC-4339-9DB9-23AC51F21B55}" type="slidenum">
              <a:rPr lang="en-SG" smtClean="0"/>
              <a:t>6</a:t>
            </a:fld>
            <a:endParaRPr lang="en-SG"/>
          </a:p>
        </p:txBody>
      </p:sp>
    </p:spTree>
    <p:extLst>
      <p:ext uri="{BB962C8B-B14F-4D97-AF65-F5344CB8AC3E}">
        <p14:creationId xmlns:p14="http://schemas.microsoft.com/office/powerpoint/2010/main" val="18205311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6912"/>
            <a:ext cx="7986192" cy="1143000"/>
          </a:xfrm>
        </p:spPr>
        <p:txBody>
          <a:bodyPr/>
          <a:lstStyle/>
          <a:p>
            <a:r>
              <a:rPr lang="en-US" dirty="0"/>
              <a:t>Intrinsic motivators</a:t>
            </a:r>
            <a:endParaRPr lang="en-SG" dirty="0"/>
          </a:p>
        </p:txBody>
      </p:sp>
      <p:sp>
        <p:nvSpPr>
          <p:cNvPr id="4" name="Content Placeholder 3"/>
          <p:cNvSpPr>
            <a:spLocks noGrp="1"/>
          </p:cNvSpPr>
          <p:nvPr>
            <p:ph sz="quarter" idx="1"/>
          </p:nvPr>
        </p:nvSpPr>
        <p:spPr>
          <a:xfrm>
            <a:off x="611560" y="1412776"/>
            <a:ext cx="7465640" cy="4835624"/>
          </a:xfrm>
        </p:spPr>
        <p:txBody>
          <a:bodyPr>
            <a:normAutofit/>
          </a:bodyPr>
          <a:lstStyle/>
          <a:p>
            <a:r>
              <a:rPr lang="en-SG" sz="3200" dirty="0"/>
              <a:t>Herzberg concluded:</a:t>
            </a:r>
          </a:p>
          <a:p>
            <a:pPr lvl="1"/>
            <a:r>
              <a:rPr lang="en-SG" sz="3200" dirty="0"/>
              <a:t>“If only a small percentage of the time and money that is now devoted to hygiene… were given to job enrichment efforts, the return in human satisfaction and economic gain would be one of the largest dividends that industry and society have ever reaped through their efforts at better personnel management.”</a:t>
            </a:r>
          </a:p>
        </p:txBody>
      </p:sp>
      <p:pic>
        <p:nvPicPr>
          <p:cNvPr id="5" name="Picture 4" descr="harvard business review logo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609600"/>
            <a:ext cx="1503809" cy="582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fld id="{DABFE327-10BC-4339-9DB9-23AC51F21B55}" type="slidenum">
              <a:rPr lang="en-SG" smtClean="0"/>
              <a:t>60</a:t>
            </a:fld>
            <a:endParaRPr lang="en-SG"/>
          </a:p>
        </p:txBody>
      </p:sp>
    </p:spTree>
    <p:extLst>
      <p:ext uri="{BB962C8B-B14F-4D97-AF65-F5344CB8AC3E}">
        <p14:creationId xmlns:p14="http://schemas.microsoft.com/office/powerpoint/2010/main" val="11200844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dirty="0"/>
          </a:p>
        </p:txBody>
      </p:sp>
      <p:sp>
        <p:nvSpPr>
          <p:cNvPr id="4" name="Content Placeholder 3"/>
          <p:cNvSpPr>
            <a:spLocks noGrp="1"/>
          </p:cNvSpPr>
          <p:nvPr>
            <p:ph sz="quarter" idx="1"/>
          </p:nvPr>
        </p:nvSpPr>
        <p:spPr>
          <a:xfrm>
            <a:off x="914400" y="4038600"/>
            <a:ext cx="7772400" cy="1981200"/>
          </a:xfrm>
        </p:spPr>
        <p:txBody>
          <a:bodyPr>
            <a:normAutofit/>
          </a:bodyPr>
          <a:lstStyle/>
          <a:p>
            <a:pPr marL="0" indent="0" algn="ctr">
              <a:buNone/>
            </a:pPr>
            <a:r>
              <a:rPr lang="en-US" sz="5000" dirty="0"/>
              <a:t>Comments or questions…</a:t>
            </a:r>
            <a:endParaRPr lang="en-SG" sz="5000" dirty="0"/>
          </a:p>
        </p:txBody>
      </p:sp>
      <p:sp>
        <p:nvSpPr>
          <p:cNvPr id="6" name="Slide Number Placeholder 5"/>
          <p:cNvSpPr>
            <a:spLocks noGrp="1"/>
          </p:cNvSpPr>
          <p:nvPr>
            <p:ph type="sldNum" sz="quarter" idx="12"/>
          </p:nvPr>
        </p:nvSpPr>
        <p:spPr/>
        <p:txBody>
          <a:bodyPr/>
          <a:lstStyle/>
          <a:p>
            <a:fld id="{DABFE327-10BC-4339-9DB9-23AC51F21B55}" type="slidenum">
              <a:rPr lang="en-SG" smtClean="0"/>
              <a:t>61</a:t>
            </a:fld>
            <a:endParaRPr lang="en-SG"/>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1700808"/>
            <a:ext cx="1943100" cy="1943100"/>
          </a:xfrm>
          <a:prstGeom prst="rect">
            <a:avLst/>
          </a:prstGeom>
        </p:spPr>
      </p:pic>
    </p:spTree>
    <p:extLst>
      <p:ext uri="{BB962C8B-B14F-4D97-AF65-F5344CB8AC3E}">
        <p14:creationId xmlns:p14="http://schemas.microsoft.com/office/powerpoint/2010/main" val="33263568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772400" cy="1477962"/>
          </a:xfrm>
        </p:spPr>
        <p:txBody>
          <a:bodyPr>
            <a:normAutofit/>
          </a:bodyPr>
          <a:lstStyle/>
          <a:p>
            <a:r>
              <a:rPr lang="en-US" dirty="0"/>
              <a:t>			Servant-leaders are </a:t>
            </a:r>
            <a:br>
              <a:rPr lang="en-US" dirty="0"/>
            </a:br>
            <a:r>
              <a:rPr lang="en-US" dirty="0"/>
              <a:t>			meaning-makers</a:t>
            </a:r>
            <a:endParaRPr lang="en-SG" dirty="0"/>
          </a:p>
        </p:txBody>
      </p:sp>
      <p:sp>
        <p:nvSpPr>
          <p:cNvPr id="4" name="Content Placeholder 3"/>
          <p:cNvSpPr>
            <a:spLocks noGrp="1"/>
          </p:cNvSpPr>
          <p:nvPr>
            <p:ph sz="quarter" idx="1"/>
          </p:nvPr>
        </p:nvSpPr>
        <p:spPr>
          <a:xfrm>
            <a:off x="971600" y="2133600"/>
            <a:ext cx="7562800" cy="4343400"/>
          </a:xfrm>
        </p:spPr>
        <p:txBody>
          <a:bodyPr>
            <a:normAutofit/>
          </a:bodyPr>
          <a:lstStyle/>
          <a:p>
            <a:r>
              <a:rPr lang="en-US" sz="3400" dirty="0"/>
              <a:t>Servant-leaders help their colleagues to be motivated by understanding the meaning of the organization’s work</a:t>
            </a:r>
          </a:p>
          <a:p>
            <a:r>
              <a:rPr lang="en-US" sz="3400" dirty="0"/>
              <a:t>They help their colleagues to understand the meaning of their specific roles at work</a:t>
            </a:r>
          </a:p>
          <a:p>
            <a:r>
              <a:rPr lang="en-US" sz="3400" dirty="0"/>
              <a:t>They redesign work where possible to make it more meaningful</a:t>
            </a:r>
          </a:p>
          <a:p>
            <a:endParaRPr lang="en-US" sz="3200" dirty="0"/>
          </a:p>
          <a:p>
            <a:endParaRPr lang="en-US" sz="3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548680"/>
            <a:ext cx="1973580" cy="1478280"/>
          </a:xfrm>
          <a:prstGeom prst="rect">
            <a:avLst/>
          </a:prstGeom>
        </p:spPr>
      </p:pic>
      <p:sp>
        <p:nvSpPr>
          <p:cNvPr id="6" name="Slide Number Placeholder 5"/>
          <p:cNvSpPr>
            <a:spLocks noGrp="1"/>
          </p:cNvSpPr>
          <p:nvPr>
            <p:ph type="sldNum" sz="quarter" idx="12"/>
          </p:nvPr>
        </p:nvSpPr>
        <p:spPr/>
        <p:txBody>
          <a:bodyPr/>
          <a:lstStyle/>
          <a:p>
            <a:fld id="{DABFE327-10BC-4339-9DB9-23AC51F21B55}" type="slidenum">
              <a:rPr lang="en-SG" smtClean="0"/>
              <a:t>62</a:t>
            </a:fld>
            <a:endParaRPr lang="en-SG"/>
          </a:p>
        </p:txBody>
      </p:sp>
    </p:spTree>
    <p:extLst>
      <p:ext uri="{BB962C8B-B14F-4D97-AF65-F5344CB8AC3E}">
        <p14:creationId xmlns:p14="http://schemas.microsoft.com/office/powerpoint/2010/main" val="15613316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C630C-084F-4499-BDF4-E55EFD048132}"/>
              </a:ext>
            </a:extLst>
          </p:cNvPr>
          <p:cNvSpPr>
            <a:spLocks noGrp="1"/>
          </p:cNvSpPr>
          <p:nvPr>
            <p:ph type="title"/>
          </p:nvPr>
        </p:nvSpPr>
        <p:spPr>
          <a:xfrm>
            <a:off x="685800" y="870438"/>
            <a:ext cx="7772400" cy="1143000"/>
          </a:xfrm>
        </p:spPr>
        <p:txBody>
          <a:bodyPr/>
          <a:lstStyle/>
          <a:p>
            <a:r>
              <a:rPr lang="en-US" dirty="0"/>
              <a:t>  Disengaged</a:t>
            </a:r>
          </a:p>
        </p:txBody>
      </p:sp>
      <p:sp>
        <p:nvSpPr>
          <p:cNvPr id="3" name="Slide Number Placeholder 2">
            <a:extLst>
              <a:ext uri="{FF2B5EF4-FFF2-40B4-BE49-F238E27FC236}">
                <a16:creationId xmlns:a16="http://schemas.microsoft.com/office/drawing/2014/main" id="{6E7F6BF8-247E-4D3D-AFB5-DC8AA7E4F16E}"/>
              </a:ext>
            </a:extLst>
          </p:cNvPr>
          <p:cNvSpPr>
            <a:spLocks noGrp="1"/>
          </p:cNvSpPr>
          <p:nvPr>
            <p:ph type="sldNum" sz="quarter" idx="12"/>
          </p:nvPr>
        </p:nvSpPr>
        <p:spPr/>
        <p:txBody>
          <a:bodyPr/>
          <a:lstStyle/>
          <a:p>
            <a:pPr>
              <a:defRPr/>
            </a:pPr>
            <a:fld id="{7FDDF30F-97E8-40B6-B0A3-C24EFC9EA040}" type="slidenum">
              <a:rPr lang="en-US" smtClean="0"/>
              <a:pPr>
                <a:defRPr/>
              </a:pPr>
              <a:t>63</a:t>
            </a:fld>
            <a:endParaRPr lang="en-US"/>
          </a:p>
        </p:txBody>
      </p:sp>
      <p:sp>
        <p:nvSpPr>
          <p:cNvPr id="4" name="Content Placeholder 3">
            <a:extLst>
              <a:ext uri="{FF2B5EF4-FFF2-40B4-BE49-F238E27FC236}">
                <a16:creationId xmlns:a16="http://schemas.microsoft.com/office/drawing/2014/main" id="{C54CCDA2-9C6A-4F45-9C55-D29652B1451F}"/>
              </a:ext>
            </a:extLst>
          </p:cNvPr>
          <p:cNvSpPr>
            <a:spLocks noGrp="1"/>
          </p:cNvSpPr>
          <p:nvPr>
            <p:ph sz="quarter" idx="1"/>
          </p:nvPr>
        </p:nvSpPr>
        <p:spPr>
          <a:xfrm>
            <a:off x="914400" y="2362200"/>
            <a:ext cx="7239000" cy="3657600"/>
          </a:xfrm>
        </p:spPr>
        <p:txBody>
          <a:bodyPr>
            <a:normAutofit/>
          </a:bodyPr>
          <a:lstStyle/>
          <a:p>
            <a:r>
              <a:rPr lang="en-US" sz="3600" dirty="0"/>
              <a:t>When people do </a:t>
            </a:r>
            <a:r>
              <a:rPr lang="en-US" sz="3600" b="1" dirty="0"/>
              <a:t>not</a:t>
            </a:r>
            <a:r>
              <a:rPr lang="en-US" sz="3600" dirty="0"/>
              <a:t> find meaning in their work, they are likely to be disengaged, not really committed to their work or their organization</a:t>
            </a:r>
          </a:p>
          <a:p>
            <a:r>
              <a:rPr lang="en-US" sz="3600" dirty="0"/>
              <a:t>Employee disengagement is a tragic problem all over the world</a:t>
            </a:r>
          </a:p>
        </p:txBody>
      </p:sp>
      <p:pic>
        <p:nvPicPr>
          <p:cNvPr id="6" name="Picture 5" descr="A person on a computer&#10;&#10;Description automatically generated">
            <a:extLst>
              <a:ext uri="{FF2B5EF4-FFF2-40B4-BE49-F238E27FC236}">
                <a16:creationId xmlns:a16="http://schemas.microsoft.com/office/drawing/2014/main" id="{B2628EE3-0962-41D9-81B7-2562462033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498963"/>
            <a:ext cx="3028950" cy="1514475"/>
          </a:xfrm>
          <a:prstGeom prst="rect">
            <a:avLst/>
          </a:prstGeom>
        </p:spPr>
      </p:pic>
    </p:spTree>
    <p:extLst>
      <p:ext uri="{BB962C8B-B14F-4D97-AF65-F5344CB8AC3E}">
        <p14:creationId xmlns:p14="http://schemas.microsoft.com/office/powerpoint/2010/main" val="2112387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74638"/>
            <a:ext cx="7787208" cy="1143000"/>
          </a:xfrm>
        </p:spPr>
        <p:txBody>
          <a:bodyPr/>
          <a:lstStyle/>
          <a:p>
            <a:endParaRPr lang="en-US" dirty="0"/>
          </a:p>
        </p:txBody>
      </p:sp>
      <p:sp>
        <p:nvSpPr>
          <p:cNvPr id="3" name="Slide Number Placeholder 2"/>
          <p:cNvSpPr>
            <a:spLocks noGrp="1"/>
          </p:cNvSpPr>
          <p:nvPr>
            <p:ph type="sldNum" sz="quarter" idx="12"/>
          </p:nvPr>
        </p:nvSpPr>
        <p:spPr/>
        <p:txBody>
          <a:bodyPr/>
          <a:lstStyle/>
          <a:p>
            <a:fld id="{DABFE327-10BC-4339-9DB9-23AC51F21B55}" type="slidenum">
              <a:rPr lang="en-SG" smtClean="0"/>
              <a:t>64</a:t>
            </a:fld>
            <a:endParaRPr lang="en-SG"/>
          </a:p>
        </p:txBody>
      </p:sp>
      <p:sp>
        <p:nvSpPr>
          <p:cNvPr id="4" name="Content Placeholder 3"/>
          <p:cNvSpPr>
            <a:spLocks noGrp="1"/>
          </p:cNvSpPr>
          <p:nvPr>
            <p:ph sz="quarter" idx="1"/>
          </p:nvPr>
        </p:nvSpPr>
        <p:spPr>
          <a:xfrm>
            <a:off x="827584" y="1844824"/>
            <a:ext cx="7632848" cy="4572000"/>
          </a:xfrm>
        </p:spPr>
        <p:txBody>
          <a:bodyPr>
            <a:normAutofit lnSpcReduction="10000"/>
          </a:bodyPr>
          <a:lstStyle/>
          <a:p>
            <a:r>
              <a:rPr lang="en-US" sz="3200" dirty="0"/>
              <a:t>Gallup surveys employees worldwide, and divides them into three groups</a:t>
            </a:r>
          </a:p>
          <a:p>
            <a:r>
              <a:rPr lang="en-US" sz="3200" dirty="0"/>
              <a:t>“Engaged” employees work with passion and feel a proud connection to their company. They drive innovation and move the organization forward.</a:t>
            </a:r>
          </a:p>
          <a:p>
            <a:r>
              <a:rPr lang="en-US" sz="3200" dirty="0"/>
              <a:t>“Not engaged” employees are essentially “checked out.” They’re sleepwalking through their workday, putting time— but not energy or passion— into their work.</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417" y="548680"/>
            <a:ext cx="2880320" cy="1123245"/>
          </a:xfrm>
          <a:prstGeom prst="rect">
            <a:avLst/>
          </a:prstGeom>
        </p:spPr>
      </p:pic>
    </p:spTree>
    <p:extLst>
      <p:ext uri="{BB962C8B-B14F-4D97-AF65-F5344CB8AC3E}">
        <p14:creationId xmlns:p14="http://schemas.microsoft.com/office/powerpoint/2010/main" val="30262651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988424" cy="810344"/>
          </a:xfrm>
        </p:spPr>
        <p:txBody>
          <a:bodyPr/>
          <a:lstStyle/>
          <a:p>
            <a:endParaRPr lang="en-US" dirty="0"/>
          </a:p>
        </p:txBody>
      </p:sp>
      <p:sp>
        <p:nvSpPr>
          <p:cNvPr id="3" name="Slide Number Placeholder 2"/>
          <p:cNvSpPr>
            <a:spLocks noGrp="1"/>
          </p:cNvSpPr>
          <p:nvPr>
            <p:ph type="sldNum" sz="quarter" idx="12"/>
          </p:nvPr>
        </p:nvSpPr>
        <p:spPr/>
        <p:txBody>
          <a:bodyPr/>
          <a:lstStyle/>
          <a:p>
            <a:fld id="{DABFE327-10BC-4339-9DB9-23AC51F21B55}" type="slidenum">
              <a:rPr lang="en-SG" smtClean="0"/>
              <a:t>65</a:t>
            </a:fld>
            <a:endParaRPr lang="en-SG"/>
          </a:p>
        </p:txBody>
      </p:sp>
      <p:sp>
        <p:nvSpPr>
          <p:cNvPr id="4" name="Content Placeholder 3"/>
          <p:cNvSpPr>
            <a:spLocks noGrp="1"/>
          </p:cNvSpPr>
          <p:nvPr>
            <p:ph sz="quarter" idx="1"/>
          </p:nvPr>
        </p:nvSpPr>
        <p:spPr>
          <a:xfrm>
            <a:off x="683568" y="1268760"/>
            <a:ext cx="7850832" cy="5112568"/>
          </a:xfrm>
        </p:spPr>
        <p:txBody>
          <a:bodyPr>
            <a:noAutofit/>
          </a:bodyPr>
          <a:lstStyle/>
          <a:p>
            <a:r>
              <a:rPr lang="en-US" sz="3200" dirty="0"/>
              <a:t>“Actively disengaged” employees aren’t just unhappy at work; they’re busy acting out their unhappiness. Every day, these workers undermine what their engaged coworkers accomplish.</a:t>
            </a:r>
          </a:p>
          <a:p>
            <a:r>
              <a:rPr lang="en-US" sz="3200" dirty="0"/>
              <a:t>According to Gallup, “The majority of the global workforce is not engaged… Converting this group of employees into engaged workers is the most effective strategy that any organization can implement to increase performance and sustainable long-term growth.”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260648"/>
            <a:ext cx="2318788" cy="904263"/>
          </a:xfrm>
          <a:prstGeom prst="rect">
            <a:avLst/>
          </a:prstGeom>
        </p:spPr>
      </p:pic>
    </p:spTree>
    <p:extLst>
      <p:ext uri="{BB962C8B-B14F-4D97-AF65-F5344CB8AC3E}">
        <p14:creationId xmlns:p14="http://schemas.microsoft.com/office/powerpoint/2010/main" val="40959478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89364"/>
            <a:ext cx="7772400" cy="1143000"/>
          </a:xfrm>
        </p:spPr>
        <p:txBody>
          <a:bodyPr>
            <a:normAutofit fontScale="90000"/>
          </a:bodyPr>
          <a:lstStyle/>
          <a:p>
            <a:r>
              <a:rPr lang="en-US" dirty="0"/>
              <a:t>Employee</a:t>
            </a:r>
            <a:br>
              <a:rPr lang="en-US" dirty="0"/>
            </a:br>
            <a:r>
              <a:rPr lang="en-US" dirty="0"/>
              <a:t>disengagement</a:t>
            </a:r>
          </a:p>
        </p:txBody>
      </p:sp>
      <p:sp>
        <p:nvSpPr>
          <p:cNvPr id="3" name="Slide Number Placeholder 2"/>
          <p:cNvSpPr>
            <a:spLocks noGrp="1"/>
          </p:cNvSpPr>
          <p:nvPr>
            <p:ph type="sldNum" sz="quarter" idx="12"/>
          </p:nvPr>
        </p:nvSpPr>
        <p:spPr/>
        <p:txBody>
          <a:bodyPr/>
          <a:lstStyle/>
          <a:p>
            <a:fld id="{DABFE327-10BC-4339-9DB9-23AC51F21B55}" type="slidenum">
              <a:rPr lang="en-SG" smtClean="0"/>
              <a:t>66</a:t>
            </a:fld>
            <a:endParaRPr lang="en-SG"/>
          </a:p>
        </p:txBody>
      </p:sp>
      <p:sp>
        <p:nvSpPr>
          <p:cNvPr id="4" name="Content Placeholder 3"/>
          <p:cNvSpPr>
            <a:spLocks noGrp="1"/>
          </p:cNvSpPr>
          <p:nvPr>
            <p:ph sz="quarter" idx="1"/>
          </p:nvPr>
        </p:nvSpPr>
        <p:spPr>
          <a:xfrm>
            <a:off x="761999" y="2286000"/>
            <a:ext cx="7593187" cy="4152900"/>
          </a:xfrm>
        </p:spPr>
        <p:txBody>
          <a:bodyPr/>
          <a:lstStyle/>
          <a:p>
            <a:r>
              <a:rPr lang="en-US" sz="3200" dirty="0"/>
              <a:t>Employee disengagement rates are very high all over the world</a:t>
            </a:r>
          </a:p>
          <a:p>
            <a:r>
              <a:rPr lang="en-US" sz="3200" dirty="0"/>
              <a:t>Generally, surveys by Gallup indicate that fewer than 20% of employees are actively engaged, 60% are moderately engaged, and as many as 20% are actively </a:t>
            </a:r>
            <a:r>
              <a:rPr lang="en-US" sz="3200" i="1" dirty="0"/>
              <a:t>disengaged</a:t>
            </a:r>
            <a:r>
              <a:rPr lang="en-US" sz="3200" dirty="0"/>
              <a:t> (working against the organization)</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8987" y="304800"/>
            <a:ext cx="2773040" cy="1824368"/>
          </a:xfrm>
          <a:prstGeom prst="rect">
            <a:avLst/>
          </a:prstGeom>
        </p:spPr>
      </p:pic>
    </p:spTree>
    <p:extLst>
      <p:ext uri="{BB962C8B-B14F-4D97-AF65-F5344CB8AC3E}">
        <p14:creationId xmlns:p14="http://schemas.microsoft.com/office/powerpoint/2010/main" val="40270062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DABFE327-10BC-4339-9DB9-23AC51F21B55}" type="slidenum">
              <a:rPr lang="en-SG" smtClean="0"/>
              <a:t>67</a:t>
            </a:fld>
            <a:endParaRPr lang="en-SG"/>
          </a:p>
        </p:txBody>
      </p:sp>
      <p:sp>
        <p:nvSpPr>
          <p:cNvPr id="4" name="Content Placeholder 3"/>
          <p:cNvSpPr>
            <a:spLocks noGrp="1"/>
          </p:cNvSpPr>
          <p:nvPr>
            <p:ph sz="quarter" idx="1"/>
          </p:nvPr>
        </p:nvSpPr>
        <p:spPr>
          <a:xfrm>
            <a:off x="914400" y="2204864"/>
            <a:ext cx="7467600" cy="3814936"/>
          </a:xfrm>
        </p:spPr>
        <p:txBody>
          <a:bodyPr/>
          <a:lstStyle/>
          <a:p>
            <a:r>
              <a:rPr lang="en-US" sz="3600" dirty="0"/>
              <a:t>According to a company named </a:t>
            </a:r>
            <a:r>
              <a:rPr lang="en-US" sz="3600" dirty="0" err="1"/>
              <a:t>HRSoft</a:t>
            </a:r>
            <a:r>
              <a:rPr lang="en-US" sz="3600" dirty="0"/>
              <a:t>, disengaged employees are estimated to cost American companies more than </a:t>
            </a:r>
            <a:r>
              <a:rPr lang="en-US" sz="3600" b="1" dirty="0"/>
              <a:t>$500 billion </a:t>
            </a:r>
            <a:r>
              <a:rPr lang="en-US" sz="3600" dirty="0"/>
              <a:t>annually</a:t>
            </a:r>
          </a:p>
          <a:p>
            <a:r>
              <a:rPr lang="en-US" sz="3600" dirty="0"/>
              <a:t>One way to improve the economy is to re-engage employees</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144" y="548680"/>
            <a:ext cx="3581400" cy="1905000"/>
          </a:xfrm>
          <a:prstGeom prst="rect">
            <a:avLst/>
          </a:prstGeom>
        </p:spPr>
      </p:pic>
    </p:spTree>
    <p:extLst>
      <p:ext uri="{BB962C8B-B14F-4D97-AF65-F5344CB8AC3E}">
        <p14:creationId xmlns:p14="http://schemas.microsoft.com/office/powerpoint/2010/main" val="13961232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76672"/>
            <a:ext cx="7931224" cy="994122"/>
          </a:xfrm>
        </p:spPr>
        <p:txBody>
          <a:bodyPr/>
          <a:lstStyle/>
          <a:p>
            <a:endParaRPr lang="en-US" dirty="0"/>
          </a:p>
        </p:txBody>
      </p:sp>
      <p:sp>
        <p:nvSpPr>
          <p:cNvPr id="3" name="Slide Number Placeholder 2"/>
          <p:cNvSpPr>
            <a:spLocks noGrp="1"/>
          </p:cNvSpPr>
          <p:nvPr>
            <p:ph type="sldNum" sz="quarter" idx="12"/>
          </p:nvPr>
        </p:nvSpPr>
        <p:spPr/>
        <p:txBody>
          <a:bodyPr/>
          <a:lstStyle/>
          <a:p>
            <a:fld id="{DABFE327-10BC-4339-9DB9-23AC51F21B55}" type="slidenum">
              <a:rPr lang="en-SG" smtClean="0"/>
              <a:t>68</a:t>
            </a:fld>
            <a:endParaRPr lang="en-SG"/>
          </a:p>
        </p:txBody>
      </p:sp>
      <p:sp>
        <p:nvSpPr>
          <p:cNvPr id="4" name="Content Placeholder 3"/>
          <p:cNvSpPr>
            <a:spLocks noGrp="1"/>
          </p:cNvSpPr>
          <p:nvPr>
            <p:ph sz="quarter" idx="1"/>
          </p:nvPr>
        </p:nvSpPr>
        <p:spPr>
          <a:xfrm>
            <a:off x="755576" y="1628800"/>
            <a:ext cx="7931224" cy="4717504"/>
          </a:xfrm>
        </p:spPr>
        <p:txBody>
          <a:bodyPr>
            <a:normAutofit fontScale="92500" lnSpcReduction="10000"/>
          </a:bodyPr>
          <a:lstStyle/>
          <a:p>
            <a:r>
              <a:rPr lang="en-US" sz="3500" dirty="0"/>
              <a:t>According to an organization known as “Spark,” one way to re-engage employees is to find out what motivates them</a:t>
            </a:r>
          </a:p>
          <a:p>
            <a:r>
              <a:rPr lang="en-US" sz="3500" dirty="0"/>
              <a:t>They quote an Inc. magazine article about re-engaging employees that explains: "What the best managers do is learn specifically what motivates each of their people — especially those who are disengaged — and then they meet to sculpt the nature of their employees' jobs just a bit to better meet their motivating drivers."</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520025"/>
            <a:ext cx="3217264" cy="906011"/>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6786" t="12193" r="6658" b="17181"/>
          <a:stretch/>
        </p:blipFill>
        <p:spPr>
          <a:xfrm>
            <a:off x="4891177" y="347409"/>
            <a:ext cx="2129095" cy="1192358"/>
          </a:xfrm>
          <a:prstGeom prst="rect">
            <a:avLst/>
          </a:prstGeom>
        </p:spPr>
      </p:pic>
    </p:spTree>
    <p:extLst>
      <p:ext uri="{BB962C8B-B14F-4D97-AF65-F5344CB8AC3E}">
        <p14:creationId xmlns:p14="http://schemas.microsoft.com/office/powerpoint/2010/main" val="24822973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dirty="0"/>
          </a:p>
        </p:txBody>
      </p:sp>
      <p:sp>
        <p:nvSpPr>
          <p:cNvPr id="4" name="Content Placeholder 3"/>
          <p:cNvSpPr>
            <a:spLocks noGrp="1"/>
          </p:cNvSpPr>
          <p:nvPr>
            <p:ph sz="quarter" idx="1"/>
          </p:nvPr>
        </p:nvSpPr>
        <p:spPr>
          <a:xfrm>
            <a:off x="914400" y="4038600"/>
            <a:ext cx="7772400" cy="1981200"/>
          </a:xfrm>
        </p:spPr>
        <p:txBody>
          <a:bodyPr>
            <a:normAutofit/>
          </a:bodyPr>
          <a:lstStyle/>
          <a:p>
            <a:pPr marL="0" indent="0" algn="ctr">
              <a:buNone/>
            </a:pPr>
            <a:r>
              <a:rPr lang="en-US" sz="5000" dirty="0"/>
              <a:t>Comments or questions…</a:t>
            </a:r>
            <a:endParaRPr lang="en-SG" sz="5000" dirty="0"/>
          </a:p>
        </p:txBody>
      </p:sp>
      <p:sp>
        <p:nvSpPr>
          <p:cNvPr id="6" name="Slide Number Placeholder 5"/>
          <p:cNvSpPr>
            <a:spLocks noGrp="1"/>
          </p:cNvSpPr>
          <p:nvPr>
            <p:ph type="sldNum" sz="quarter" idx="12"/>
          </p:nvPr>
        </p:nvSpPr>
        <p:spPr/>
        <p:txBody>
          <a:bodyPr/>
          <a:lstStyle/>
          <a:p>
            <a:fld id="{DABFE327-10BC-4339-9DB9-23AC51F21B55}" type="slidenum">
              <a:rPr lang="en-SG" smtClean="0"/>
              <a:t>69</a:t>
            </a:fld>
            <a:endParaRPr lang="en-SG"/>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1700808"/>
            <a:ext cx="1943100" cy="1943100"/>
          </a:xfrm>
          <a:prstGeom prst="rect">
            <a:avLst/>
          </a:prstGeom>
        </p:spPr>
      </p:pic>
    </p:spTree>
    <p:extLst>
      <p:ext uri="{BB962C8B-B14F-4D97-AF65-F5344CB8AC3E}">
        <p14:creationId xmlns:p14="http://schemas.microsoft.com/office/powerpoint/2010/main" val="3083899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700" y="738716"/>
            <a:ext cx="8229600" cy="1600200"/>
          </a:xfrm>
        </p:spPr>
        <p:txBody>
          <a:bodyPr/>
          <a:lstStyle/>
          <a:p>
            <a:pPr algn="l"/>
            <a:r>
              <a:rPr lang="en-US" dirty="0"/>
              <a:t>		     </a:t>
            </a:r>
            <a:r>
              <a:rPr lang="en-US" sz="4000" dirty="0"/>
              <a:t>Douglas McGregor:</a:t>
            </a:r>
            <a:br>
              <a:rPr lang="en-US" sz="4000" dirty="0"/>
            </a:br>
            <a:r>
              <a:rPr lang="en-US" sz="4000" dirty="0"/>
              <a:t>		     Theory Y Assumptions</a:t>
            </a:r>
          </a:p>
        </p:txBody>
      </p:sp>
      <p:sp>
        <p:nvSpPr>
          <p:cNvPr id="3" name="Content Placeholder 2"/>
          <p:cNvSpPr>
            <a:spLocks noGrp="1"/>
          </p:cNvSpPr>
          <p:nvPr>
            <p:ph sz="quarter" idx="1"/>
          </p:nvPr>
        </p:nvSpPr>
        <p:spPr>
          <a:xfrm>
            <a:off x="987946" y="2648616"/>
            <a:ext cx="7168108" cy="3581400"/>
          </a:xfrm>
        </p:spPr>
        <p:txBody>
          <a:bodyPr/>
          <a:lstStyle/>
          <a:p>
            <a:pPr lvl="0"/>
            <a:r>
              <a:rPr lang="en-US" sz="3800" dirty="0"/>
              <a:t>Commitment to objectives is a function of the rewards associated with their achievement</a:t>
            </a:r>
          </a:p>
          <a:p>
            <a:pPr lvl="0"/>
            <a:r>
              <a:rPr lang="en-US" sz="3800" dirty="0"/>
              <a:t>Most people learn not only to accept but to seek responsibility</a:t>
            </a:r>
            <a:endParaRPr lang="en-US" dirty="0"/>
          </a:p>
          <a:p>
            <a:pPr>
              <a:buNone/>
            </a:pPr>
            <a:endParaRPr lang="en-US" dirty="0"/>
          </a:p>
        </p:txBody>
      </p:sp>
      <p:pic>
        <p:nvPicPr>
          <p:cNvPr id="5" name="Picture 4" descr="macgregor headshot 2.jpg"/>
          <p:cNvPicPr>
            <a:picLocks noChangeAspect="1"/>
          </p:cNvPicPr>
          <p:nvPr/>
        </p:nvPicPr>
        <p:blipFill>
          <a:blip r:embed="rId2" cstate="print"/>
          <a:stretch>
            <a:fillRect/>
          </a:stretch>
        </p:blipFill>
        <p:spPr>
          <a:xfrm>
            <a:off x="1331640" y="533400"/>
            <a:ext cx="1447800" cy="2010833"/>
          </a:xfrm>
          <a:prstGeom prst="rect">
            <a:avLst/>
          </a:prstGeom>
        </p:spPr>
      </p:pic>
      <p:sp>
        <p:nvSpPr>
          <p:cNvPr id="7" name="Slide Number Placeholder 6"/>
          <p:cNvSpPr>
            <a:spLocks noGrp="1"/>
          </p:cNvSpPr>
          <p:nvPr>
            <p:ph type="sldNum" sz="quarter" idx="12"/>
          </p:nvPr>
        </p:nvSpPr>
        <p:spPr/>
        <p:txBody>
          <a:bodyPr/>
          <a:lstStyle/>
          <a:p>
            <a:fld id="{DABFE327-10BC-4339-9DB9-23AC51F21B55}" type="slidenum">
              <a:rPr lang="en-SG" smtClean="0"/>
              <a:t>7</a:t>
            </a:fld>
            <a:endParaRPr lang="en-SG"/>
          </a:p>
        </p:txBody>
      </p:sp>
    </p:spTree>
    <p:extLst>
      <p:ext uri="{BB962C8B-B14F-4D97-AF65-F5344CB8AC3E}">
        <p14:creationId xmlns:p14="http://schemas.microsoft.com/office/powerpoint/2010/main" val="3453843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3097"/>
            <a:ext cx="8229600" cy="1325562"/>
          </a:xfrm>
        </p:spPr>
        <p:txBody>
          <a:bodyPr/>
          <a:lstStyle/>
          <a:p>
            <a:r>
              <a:rPr lang="en-US" dirty="0"/>
              <a:t>   </a:t>
            </a:r>
            <a:r>
              <a:rPr lang="en-US" sz="4000" dirty="0"/>
              <a:t>Theory Y</a:t>
            </a:r>
          </a:p>
        </p:txBody>
      </p:sp>
      <p:sp>
        <p:nvSpPr>
          <p:cNvPr id="3" name="Content Placeholder 2"/>
          <p:cNvSpPr>
            <a:spLocks noGrp="1"/>
          </p:cNvSpPr>
          <p:nvPr>
            <p:ph sz="quarter" idx="1"/>
          </p:nvPr>
        </p:nvSpPr>
        <p:spPr>
          <a:xfrm>
            <a:off x="834988" y="2125607"/>
            <a:ext cx="7474024" cy="4169296"/>
          </a:xfrm>
        </p:spPr>
        <p:txBody>
          <a:bodyPr/>
          <a:lstStyle/>
          <a:p>
            <a:pPr lvl="0"/>
            <a:r>
              <a:rPr lang="en-US" sz="3400" dirty="0"/>
              <a:t>A lot of people have the capacity to exercise a relatively high degree of imagination, ingenuity, and creativity in solving organizational problems</a:t>
            </a:r>
          </a:p>
          <a:p>
            <a:pPr lvl="0"/>
            <a:r>
              <a:rPr lang="en-US" sz="3400" i="1" dirty="0"/>
              <a:t>But</a:t>
            </a:r>
            <a:r>
              <a:rPr lang="en-US" sz="3400" dirty="0"/>
              <a:t> under the conditions of modern industrial life, the intellectual potential of most people is only partially utilized</a:t>
            </a:r>
          </a:p>
          <a:p>
            <a:pPr>
              <a:buNone/>
            </a:pPr>
            <a:endParaRPr lang="en-US" dirty="0"/>
          </a:p>
        </p:txBody>
      </p:sp>
      <p:pic>
        <p:nvPicPr>
          <p:cNvPr id="5" name="Picture 4" descr="jumping for joy.jpg"/>
          <p:cNvPicPr>
            <a:picLocks noChangeAspect="1"/>
          </p:cNvPicPr>
          <p:nvPr/>
        </p:nvPicPr>
        <p:blipFill>
          <a:blip r:embed="rId2" cstate="print"/>
          <a:stretch>
            <a:fillRect/>
          </a:stretch>
        </p:blipFill>
        <p:spPr>
          <a:xfrm>
            <a:off x="3124200" y="258762"/>
            <a:ext cx="1752600" cy="1752600"/>
          </a:xfrm>
          <a:prstGeom prst="rect">
            <a:avLst/>
          </a:prstGeom>
        </p:spPr>
      </p:pic>
      <p:sp>
        <p:nvSpPr>
          <p:cNvPr id="7" name="Slide Number Placeholder 6"/>
          <p:cNvSpPr>
            <a:spLocks noGrp="1"/>
          </p:cNvSpPr>
          <p:nvPr>
            <p:ph type="sldNum" sz="quarter" idx="12"/>
          </p:nvPr>
        </p:nvSpPr>
        <p:spPr/>
        <p:txBody>
          <a:bodyPr/>
          <a:lstStyle/>
          <a:p>
            <a:fld id="{DABFE327-10BC-4339-9DB9-23AC51F21B55}" type="slidenum">
              <a:rPr lang="en-SG" smtClean="0"/>
              <a:t>8</a:t>
            </a:fld>
            <a:endParaRPr lang="en-SG"/>
          </a:p>
        </p:txBody>
      </p:sp>
    </p:spTree>
    <p:extLst>
      <p:ext uri="{BB962C8B-B14F-4D97-AF65-F5344CB8AC3E}">
        <p14:creationId xmlns:p14="http://schemas.microsoft.com/office/powerpoint/2010/main" val="2038407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772400" cy="1143000"/>
          </a:xfrm>
        </p:spPr>
        <p:txBody>
          <a:bodyPr/>
          <a:lstStyle/>
          <a:p>
            <a:r>
              <a:rPr lang="en-US" dirty="0"/>
              <a:t>Employees’ fault</a:t>
            </a:r>
          </a:p>
        </p:txBody>
      </p:sp>
      <p:sp>
        <p:nvSpPr>
          <p:cNvPr id="3" name="Slide Number Placeholder 2"/>
          <p:cNvSpPr>
            <a:spLocks noGrp="1"/>
          </p:cNvSpPr>
          <p:nvPr>
            <p:ph type="sldNum" sz="quarter" idx="12"/>
          </p:nvPr>
        </p:nvSpPr>
        <p:spPr/>
        <p:txBody>
          <a:bodyPr/>
          <a:lstStyle/>
          <a:p>
            <a:pPr>
              <a:defRPr/>
            </a:pPr>
            <a:fld id="{7FDDF30F-97E8-40B6-B0A3-C24EFC9EA040}" type="slidenum">
              <a:rPr lang="en-US" smtClean="0"/>
              <a:pPr>
                <a:defRPr/>
              </a:pPr>
              <a:t>9</a:t>
            </a:fld>
            <a:endParaRPr lang="en-US"/>
          </a:p>
        </p:txBody>
      </p:sp>
      <p:sp>
        <p:nvSpPr>
          <p:cNvPr id="4" name="Content Placeholder 3"/>
          <p:cNvSpPr>
            <a:spLocks noGrp="1"/>
          </p:cNvSpPr>
          <p:nvPr>
            <p:ph sz="quarter" idx="1"/>
          </p:nvPr>
        </p:nvSpPr>
        <p:spPr>
          <a:xfrm>
            <a:off x="838200" y="2362200"/>
            <a:ext cx="7467600" cy="3657600"/>
          </a:xfrm>
        </p:spPr>
        <p:txBody>
          <a:bodyPr>
            <a:normAutofit/>
          </a:bodyPr>
          <a:lstStyle/>
          <a:p>
            <a:r>
              <a:rPr lang="en-US" sz="3200" dirty="0"/>
              <a:t>McGregor said that Theory X managers don’t let employees contribute their best work, then blame employees for not contributing their best</a:t>
            </a:r>
          </a:p>
          <a:p>
            <a:r>
              <a:rPr lang="en-US" sz="3200" dirty="0"/>
              <a:t>They say employees are lazy, indifferent, unwilling to take responsibility, uncreative, and uncooperative</a:t>
            </a:r>
          </a:p>
          <a:p>
            <a:r>
              <a:rPr lang="en-US" sz="3200" dirty="0"/>
              <a:t>Poor performance is the employees’ fault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533400"/>
            <a:ext cx="3200400" cy="1600200"/>
          </a:xfrm>
          <a:prstGeom prst="rect">
            <a:avLst/>
          </a:prstGeom>
        </p:spPr>
      </p:pic>
    </p:spTree>
    <p:extLst>
      <p:ext uri="{BB962C8B-B14F-4D97-AF65-F5344CB8AC3E}">
        <p14:creationId xmlns:p14="http://schemas.microsoft.com/office/powerpoint/2010/main" val="348993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6829</TotalTime>
  <Words>3559</Words>
  <Application>Microsoft Office PowerPoint</Application>
  <PresentationFormat>On-screen Show (4:3)</PresentationFormat>
  <Paragraphs>309</Paragraphs>
  <Slides>69</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6" baseType="lpstr">
      <vt:lpstr>Arial</vt:lpstr>
      <vt:lpstr>Franklin Gothic Book</vt:lpstr>
      <vt:lpstr>Garamond</vt:lpstr>
      <vt:lpstr>Perpetua</vt:lpstr>
      <vt:lpstr>Wingdings 2</vt:lpstr>
      <vt:lpstr>Equity</vt:lpstr>
      <vt:lpstr>Acrobat Document</vt:lpstr>
      <vt:lpstr>21- Theory X, Theory Y, and  Motivation</vt:lpstr>
      <vt:lpstr>PowerPoint Presentation</vt:lpstr>
      <vt:lpstr>Assumptions about people</vt:lpstr>
      <vt:lpstr>       Douglas McGregor        (1906-1964)</vt:lpstr>
      <vt:lpstr>         Douglas McGregor:   Theory X Assumptions</vt:lpstr>
      <vt:lpstr>     Douglas McGregor:       Theory Y Assumptions</vt:lpstr>
      <vt:lpstr>       Douglas McGregor:        Theory Y Assumptions</vt:lpstr>
      <vt:lpstr>   Theory Y</vt:lpstr>
      <vt:lpstr>Employees’ fault</vt:lpstr>
      <vt:lpstr>Management’s fault</vt:lpstr>
      <vt:lpstr>   Robert Greenleaf went     further than Theory Y</vt:lpstr>
      <vt:lpstr>      The best test of a              servant-leader</vt:lpstr>
      <vt:lpstr> What servant leaders do</vt:lpstr>
      <vt:lpstr>PowerPoint Presentation</vt:lpstr>
      <vt:lpstr>From Extrinsic Motivation to Intrinsic Motivation</vt:lpstr>
      <vt:lpstr>Extrinsic motivation</vt:lpstr>
      <vt:lpstr>                      Intrinsic motivation    is different…</vt:lpstr>
      <vt:lpstr>Reflection</vt:lpstr>
      <vt:lpstr>Extrinsic motivation</vt:lpstr>
      <vt:lpstr>     B.F. Skinner      (1904-1990)</vt:lpstr>
      <vt:lpstr>Problems with Skinner</vt:lpstr>
      <vt:lpstr>PowerPoint Presentation</vt:lpstr>
      <vt:lpstr>Alfie Kohn (1993) Punished by Rewards</vt:lpstr>
      <vt:lpstr>Alfie Kohn Punished by Rewards</vt:lpstr>
      <vt:lpstr>Alfie Kohn Punished by Rewards</vt:lpstr>
      <vt:lpstr>Alfie Kohn Punished by Rewards</vt:lpstr>
      <vt:lpstr>Daniel Pink Drive (2009)</vt:lpstr>
      <vt:lpstr>Daniel Pink</vt:lpstr>
      <vt:lpstr>Daniel Pink Drive (2009)</vt:lpstr>
      <vt:lpstr>Daniel Pink Drive</vt:lpstr>
      <vt:lpstr>Daniel Pink Drive</vt:lpstr>
      <vt:lpstr>Daniel Pink  Drive</vt:lpstr>
      <vt:lpstr>Daniel Pink Drive (2009)</vt:lpstr>
      <vt:lpstr>       Intrinsic motivation        at work</vt:lpstr>
      <vt:lpstr>    Benefits of intrinsic     motivation at work</vt:lpstr>
      <vt:lpstr>      Benefits of intrinsic       motivation at work</vt:lpstr>
      <vt:lpstr>        James Kouzes      and Barry Posner       The Leadership Challenge </vt:lpstr>
      <vt:lpstr>        James Kouzes      and Barry Posner       The Leadership Challenge</vt:lpstr>
      <vt:lpstr>   Intrinsic aspirations are    good for mental health</vt:lpstr>
      <vt:lpstr>      Intrinsic aspirations are       good for mental health</vt:lpstr>
      <vt:lpstr>        Intrinsic motivation   at work</vt:lpstr>
      <vt:lpstr>  A sense of meaningfulness</vt:lpstr>
      <vt:lpstr>A sense of choice</vt:lpstr>
      <vt:lpstr>A sense of competence</vt:lpstr>
      <vt:lpstr>A sense of accomplishment</vt:lpstr>
      <vt:lpstr>     Reflection</vt:lpstr>
      <vt:lpstr>  Greenleaf’s    intrinsic motivators</vt:lpstr>
      <vt:lpstr>Reflection</vt:lpstr>
      <vt:lpstr>PowerPoint Presentation</vt:lpstr>
      <vt:lpstr>  Frederick Herzberg   (1923-2000)</vt:lpstr>
      <vt:lpstr>  Frederick Herzberg   (1923-2000)</vt:lpstr>
      <vt:lpstr>  Frederick Herzberg   (1923-2000)</vt:lpstr>
      <vt:lpstr>  Frederick Herzberg   (1923-2000)</vt:lpstr>
      <vt:lpstr>  Frederick Herzberg   (1923-2000)</vt:lpstr>
      <vt:lpstr>  Frederick Herzberg   (1923-2000)</vt:lpstr>
      <vt:lpstr>  Frederick Herzberg   (1923-2000)</vt:lpstr>
      <vt:lpstr>Hygiene factors (extrinsic)</vt:lpstr>
      <vt:lpstr>Intrinsic motivators</vt:lpstr>
      <vt:lpstr>Intrinsic motivators</vt:lpstr>
      <vt:lpstr>Intrinsic motivators</vt:lpstr>
      <vt:lpstr>PowerPoint Presentation</vt:lpstr>
      <vt:lpstr>   Servant-leaders are     meaning-makers</vt:lpstr>
      <vt:lpstr>  Disengaged</vt:lpstr>
      <vt:lpstr>PowerPoint Presentation</vt:lpstr>
      <vt:lpstr>PowerPoint Presentation</vt:lpstr>
      <vt:lpstr>Employee disengagement</vt:lpstr>
      <vt:lpstr>PowerPoint Presentation</vt:lpstr>
      <vt:lpstr>PowerPoint Presentation</vt:lpstr>
      <vt:lpstr>PowerPoint Presentation</vt:lpstr>
    </vt:vector>
  </TitlesOfParts>
  <Company>Greenleaf Center for Servant-Leadership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Leadership Edge</dc:title>
  <dc:creator>Greenleaf Center</dc:creator>
  <cp:lastModifiedBy>Kent Keith</cp:lastModifiedBy>
  <cp:revision>1007</cp:revision>
  <cp:lastPrinted>2014-07-13T03:56:46Z</cp:lastPrinted>
  <dcterms:created xsi:type="dcterms:W3CDTF">2008-06-02T13:08:54Z</dcterms:created>
  <dcterms:modified xsi:type="dcterms:W3CDTF">2022-05-30T20:44:04Z</dcterms:modified>
</cp:coreProperties>
</file>