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53"/>
  </p:notesMasterIdLst>
  <p:handoutMasterIdLst>
    <p:handoutMasterId r:id="rId54"/>
  </p:handoutMasterIdLst>
  <p:sldIdLst>
    <p:sldId id="2102" r:id="rId2"/>
    <p:sldId id="781" r:id="rId3"/>
    <p:sldId id="783" r:id="rId4"/>
    <p:sldId id="447" r:id="rId5"/>
    <p:sldId id="995" r:id="rId6"/>
    <p:sldId id="2026" r:id="rId7"/>
    <p:sldId id="994" r:id="rId8"/>
    <p:sldId id="686" r:id="rId9"/>
    <p:sldId id="687" r:id="rId10"/>
    <p:sldId id="589" r:id="rId11"/>
    <p:sldId id="796" r:id="rId12"/>
    <p:sldId id="1078" r:id="rId13"/>
    <p:sldId id="998" r:id="rId14"/>
    <p:sldId id="1612" r:id="rId15"/>
    <p:sldId id="1587" r:id="rId16"/>
    <p:sldId id="1588" r:id="rId17"/>
    <p:sldId id="1595" r:id="rId18"/>
    <p:sldId id="2105" r:id="rId19"/>
    <p:sldId id="2104" r:id="rId20"/>
    <p:sldId id="1635" r:id="rId21"/>
    <p:sldId id="1590" r:id="rId22"/>
    <p:sldId id="1615" r:id="rId23"/>
    <p:sldId id="1646" r:id="rId24"/>
    <p:sldId id="1597" r:id="rId25"/>
    <p:sldId id="1598" r:id="rId26"/>
    <p:sldId id="1613" r:id="rId27"/>
    <p:sldId id="1591" r:id="rId28"/>
    <p:sldId id="1592" r:id="rId29"/>
    <p:sldId id="2106" r:id="rId30"/>
    <p:sldId id="1026" r:id="rId31"/>
    <p:sldId id="955" r:id="rId32"/>
    <p:sldId id="1027" r:id="rId33"/>
    <p:sldId id="816" r:id="rId34"/>
    <p:sldId id="817" r:id="rId35"/>
    <p:sldId id="818" r:id="rId36"/>
    <p:sldId id="819" r:id="rId37"/>
    <p:sldId id="2107" r:id="rId38"/>
    <p:sldId id="2109" r:id="rId39"/>
    <p:sldId id="517" r:id="rId40"/>
    <p:sldId id="518" r:id="rId41"/>
    <p:sldId id="869" r:id="rId42"/>
    <p:sldId id="1080" r:id="rId43"/>
    <p:sldId id="801" r:id="rId44"/>
    <p:sldId id="1682" r:id="rId45"/>
    <p:sldId id="800" r:id="rId46"/>
    <p:sldId id="829" r:id="rId47"/>
    <p:sldId id="805" r:id="rId48"/>
    <p:sldId id="807" r:id="rId49"/>
    <p:sldId id="806" r:id="rId50"/>
    <p:sldId id="808" r:id="rId51"/>
    <p:sldId id="810" r:id="rId5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Garamond" pitchFamily="18" charset="0"/>
        <a:ea typeface="ＭＳ Ｐゴシック" pitchFamily="34" charset="-128"/>
        <a:cs typeface="+mn-cs"/>
      </a:defRPr>
    </a:lvl1pPr>
    <a:lvl2pPr marL="457200" algn="l" rtl="0" fontAlgn="base">
      <a:spcBef>
        <a:spcPct val="0"/>
      </a:spcBef>
      <a:spcAft>
        <a:spcPct val="0"/>
      </a:spcAft>
      <a:defRPr kern="1200">
        <a:solidFill>
          <a:schemeClr val="tx1"/>
        </a:solidFill>
        <a:latin typeface="Garamond" pitchFamily="18" charset="0"/>
        <a:ea typeface="ＭＳ Ｐゴシック" pitchFamily="34" charset="-128"/>
        <a:cs typeface="+mn-cs"/>
      </a:defRPr>
    </a:lvl2pPr>
    <a:lvl3pPr marL="914400" algn="l" rtl="0" fontAlgn="base">
      <a:spcBef>
        <a:spcPct val="0"/>
      </a:spcBef>
      <a:spcAft>
        <a:spcPct val="0"/>
      </a:spcAft>
      <a:defRPr kern="1200">
        <a:solidFill>
          <a:schemeClr val="tx1"/>
        </a:solidFill>
        <a:latin typeface="Garamond" pitchFamily="18" charset="0"/>
        <a:ea typeface="ＭＳ Ｐゴシック" pitchFamily="34" charset="-128"/>
        <a:cs typeface="+mn-cs"/>
      </a:defRPr>
    </a:lvl3pPr>
    <a:lvl4pPr marL="1371600" algn="l" rtl="0" fontAlgn="base">
      <a:spcBef>
        <a:spcPct val="0"/>
      </a:spcBef>
      <a:spcAft>
        <a:spcPct val="0"/>
      </a:spcAft>
      <a:defRPr kern="1200">
        <a:solidFill>
          <a:schemeClr val="tx1"/>
        </a:solidFill>
        <a:latin typeface="Garamond" pitchFamily="18" charset="0"/>
        <a:ea typeface="ＭＳ Ｐゴシック" pitchFamily="34" charset="-128"/>
        <a:cs typeface="+mn-cs"/>
      </a:defRPr>
    </a:lvl4pPr>
    <a:lvl5pPr marL="1828800" algn="l" rtl="0" fontAlgn="base">
      <a:spcBef>
        <a:spcPct val="0"/>
      </a:spcBef>
      <a:spcAft>
        <a:spcPct val="0"/>
      </a:spcAft>
      <a:defRPr kern="1200">
        <a:solidFill>
          <a:schemeClr val="tx1"/>
        </a:solidFill>
        <a:latin typeface="Garamond" pitchFamily="18" charset="0"/>
        <a:ea typeface="ＭＳ Ｐゴシック" pitchFamily="34" charset="-128"/>
        <a:cs typeface="+mn-cs"/>
      </a:defRPr>
    </a:lvl5pPr>
    <a:lvl6pPr marL="2286000" algn="l" defTabSz="914400" rtl="0" eaLnBrk="1" latinLnBrk="0" hangingPunct="1">
      <a:defRPr kern="1200">
        <a:solidFill>
          <a:schemeClr val="tx1"/>
        </a:solidFill>
        <a:latin typeface="Garamond" pitchFamily="18" charset="0"/>
        <a:ea typeface="ＭＳ Ｐゴシック" pitchFamily="34" charset="-128"/>
        <a:cs typeface="+mn-cs"/>
      </a:defRPr>
    </a:lvl6pPr>
    <a:lvl7pPr marL="2743200" algn="l" defTabSz="914400" rtl="0" eaLnBrk="1" latinLnBrk="0" hangingPunct="1">
      <a:defRPr kern="1200">
        <a:solidFill>
          <a:schemeClr val="tx1"/>
        </a:solidFill>
        <a:latin typeface="Garamond" pitchFamily="18" charset="0"/>
        <a:ea typeface="ＭＳ Ｐゴシック" pitchFamily="34" charset="-128"/>
        <a:cs typeface="+mn-cs"/>
      </a:defRPr>
    </a:lvl7pPr>
    <a:lvl8pPr marL="3200400" algn="l" defTabSz="914400" rtl="0" eaLnBrk="1" latinLnBrk="0" hangingPunct="1">
      <a:defRPr kern="1200">
        <a:solidFill>
          <a:schemeClr val="tx1"/>
        </a:solidFill>
        <a:latin typeface="Garamond" pitchFamily="18" charset="0"/>
        <a:ea typeface="ＭＳ Ｐゴシック" pitchFamily="34" charset="-128"/>
        <a:cs typeface="+mn-cs"/>
      </a:defRPr>
    </a:lvl8pPr>
    <a:lvl9pPr marL="3657600" algn="l" defTabSz="914400" rtl="0" eaLnBrk="1" latinLnBrk="0" hangingPunct="1">
      <a:defRPr kern="1200">
        <a:solidFill>
          <a:schemeClr val="tx1"/>
        </a:solidFill>
        <a:latin typeface="Garamond"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3" d="100"/>
          <a:sy n="163" d="100"/>
        </p:scale>
        <p:origin x="1734" y="1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1"/>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106" charset="-128"/>
                <a:cs typeface="+mn-cs"/>
              </a:defRPr>
            </a:lvl1pPr>
          </a:lstStyle>
          <a:p>
            <a:pPr>
              <a:defRPr/>
            </a:pPr>
            <a:endParaRPr lang="en-US"/>
          </a:p>
        </p:txBody>
      </p:sp>
      <p:sp>
        <p:nvSpPr>
          <p:cNvPr id="13315" name="Rectangle 3"/>
          <p:cNvSpPr>
            <a:spLocks noGrp="1" noChangeArrowheads="1"/>
          </p:cNvSpPr>
          <p:nvPr>
            <p:ph type="dt" sz="quarter" idx="1"/>
          </p:nvPr>
        </p:nvSpPr>
        <p:spPr bwMode="auto">
          <a:xfrm>
            <a:off x="3970938" y="1"/>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106" charset="-128"/>
                <a:cs typeface="+mn-cs"/>
              </a:defRPr>
            </a:lvl1pPr>
          </a:lstStyle>
          <a:p>
            <a:pPr>
              <a:defRPr/>
            </a:pPr>
            <a:endParaRPr lang="en-US"/>
          </a:p>
        </p:txBody>
      </p:sp>
      <p:sp>
        <p:nvSpPr>
          <p:cNvPr id="13316" name="Rectangle 4"/>
          <p:cNvSpPr>
            <a:spLocks noGrp="1" noChangeArrowheads="1"/>
          </p:cNvSpPr>
          <p:nvPr>
            <p:ph type="ftr" sz="quarter" idx="2"/>
          </p:nvPr>
        </p:nvSpPr>
        <p:spPr bwMode="auto">
          <a:xfrm>
            <a:off x="1"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106" charset="-128"/>
                <a:cs typeface="+mn-cs"/>
              </a:defRPr>
            </a:lvl1pPr>
          </a:lstStyle>
          <a:p>
            <a:pPr>
              <a:defRPr/>
            </a:pPr>
            <a:endParaRPr lang="en-US"/>
          </a:p>
        </p:txBody>
      </p:sp>
      <p:sp>
        <p:nvSpPr>
          <p:cNvPr id="13317"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pitchFamily="-106" charset="-128"/>
                <a:cs typeface="+mn-cs"/>
              </a:defRPr>
            </a:lvl1pPr>
          </a:lstStyle>
          <a:p>
            <a:pPr>
              <a:defRPr/>
            </a:pPr>
            <a:fld id="{D3B718CD-8D35-4C28-957C-FF5ED5B8471A}" type="slidenum">
              <a:rPr lang="en-US"/>
              <a:pPr>
                <a:defRPr/>
              </a:pPr>
              <a:t>‹#›</a:t>
            </a:fld>
            <a:endParaRPr lang="en-US"/>
          </a:p>
        </p:txBody>
      </p:sp>
    </p:spTree>
    <p:extLst>
      <p:ext uri="{BB962C8B-B14F-4D97-AF65-F5344CB8AC3E}">
        <p14:creationId xmlns:p14="http://schemas.microsoft.com/office/powerpoint/2010/main" val="27450455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1"/>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itchFamily="-106" charset="-128"/>
                <a:cs typeface="+mn-cs"/>
              </a:defRPr>
            </a:lvl1pPr>
          </a:lstStyle>
          <a:p>
            <a:pPr>
              <a:defRPr/>
            </a:pPr>
            <a:endParaRPr lang="en-US"/>
          </a:p>
        </p:txBody>
      </p:sp>
      <p:sp>
        <p:nvSpPr>
          <p:cNvPr id="16387" name="Rectangle 3"/>
          <p:cNvSpPr>
            <a:spLocks noGrp="1" noChangeArrowheads="1"/>
          </p:cNvSpPr>
          <p:nvPr>
            <p:ph type="dt" idx="1"/>
          </p:nvPr>
        </p:nvSpPr>
        <p:spPr bwMode="auto">
          <a:xfrm>
            <a:off x="3970938" y="1"/>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itchFamily="-106"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1"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itchFamily="-106" charset="-128"/>
                <a:cs typeface="+mn-cs"/>
              </a:defRPr>
            </a:lvl1pPr>
          </a:lstStyle>
          <a:p>
            <a:pPr>
              <a:defRPr/>
            </a:pPr>
            <a:endParaRPr lang="en-US"/>
          </a:p>
        </p:txBody>
      </p:sp>
      <p:sp>
        <p:nvSpPr>
          <p:cNvPr id="1639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pitchFamily="-106" charset="-128"/>
                <a:cs typeface="+mn-cs"/>
              </a:defRPr>
            </a:lvl1pPr>
          </a:lstStyle>
          <a:p>
            <a:pPr>
              <a:defRPr/>
            </a:pPr>
            <a:fld id="{073EC78F-FBA7-4AE5-AAAA-24069B464936}" type="slidenum">
              <a:rPr lang="en-US"/>
              <a:pPr>
                <a:defRPr/>
              </a:pPr>
              <a:t>‹#›</a:t>
            </a:fld>
            <a:endParaRPr lang="en-US"/>
          </a:p>
        </p:txBody>
      </p:sp>
    </p:spTree>
    <p:extLst>
      <p:ext uri="{BB962C8B-B14F-4D97-AF65-F5344CB8AC3E}">
        <p14:creationId xmlns:p14="http://schemas.microsoft.com/office/powerpoint/2010/main" val="42811451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7FAB9D1F-3E92-4DAF-808B-BD4899976738}"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6DCB35-D024-44E5-87B3-3A2C5896D315}"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F3238-8352-406A-BFE0-39DA0842962E}"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FDDF30F-97E8-40B6-B0A3-C24EFC9EA040}"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9698AD4A-7B2E-4388-A533-727A874FF66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79C13D-6C16-4087-897C-BF7A3B909443}"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6865953-2A6A-4FAC-B226-1FD69AE81454}"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17725AF-A3AB-4F78-AA63-F6CD2E7651F8}"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B133F8A-40BF-467C-A9B4-0BDA82B1268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95C8B1-A5AE-4819-B458-63DD5C5254BB}"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28F5E82F-3473-4C6C-8D6A-80CE5C20A525}"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45372AA0-3AFB-4991-BD09-0996E59F363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D998FB-D818-4356-9D51-22779A720B0A}"/>
              </a:ext>
            </a:extLst>
          </p:cNvPr>
          <p:cNvSpPr>
            <a:spLocks noGrp="1"/>
          </p:cNvSpPr>
          <p:nvPr>
            <p:ph type="subTitle" idx="1"/>
          </p:nvPr>
        </p:nvSpPr>
        <p:spPr>
          <a:xfrm>
            <a:off x="539552" y="4653136"/>
            <a:ext cx="8064896" cy="1960240"/>
          </a:xfrm>
        </p:spPr>
        <p:txBody>
          <a:bodyPr>
            <a:normAutofit/>
          </a:bodyPr>
          <a:lstStyle/>
          <a:p>
            <a:r>
              <a:rPr lang="en-US" sz="3400" b="1" dirty="0"/>
              <a:t>Servant Leadership Core Slides</a:t>
            </a:r>
          </a:p>
          <a:p>
            <a:r>
              <a:rPr lang="en-US" sz="3400" dirty="0"/>
              <a:t>Dr. Kent M. Keith</a:t>
            </a:r>
          </a:p>
          <a:p>
            <a:r>
              <a:rPr lang="en-US" dirty="0"/>
              <a:t>2020</a:t>
            </a:r>
          </a:p>
        </p:txBody>
      </p:sp>
      <p:sp>
        <p:nvSpPr>
          <p:cNvPr id="3" name="Title 2">
            <a:extLst>
              <a:ext uri="{FF2B5EF4-FFF2-40B4-BE49-F238E27FC236}">
                <a16:creationId xmlns:a16="http://schemas.microsoft.com/office/drawing/2014/main" id="{9C5D08D5-8D70-459D-87EB-9283C77BC1E5}"/>
              </a:ext>
            </a:extLst>
          </p:cNvPr>
          <p:cNvSpPr>
            <a:spLocks noGrp="1"/>
          </p:cNvSpPr>
          <p:nvPr>
            <p:ph type="ctrTitle"/>
          </p:nvPr>
        </p:nvSpPr>
        <p:spPr/>
        <p:txBody>
          <a:bodyPr>
            <a:normAutofit/>
          </a:bodyPr>
          <a:lstStyle/>
          <a:p>
            <a:r>
              <a:rPr lang="en-US" dirty="0"/>
              <a:t>15- Your </a:t>
            </a:r>
            <a:r>
              <a:rPr lang="en-US"/>
              <a:t>Organizational Community</a:t>
            </a:r>
            <a:endParaRPr lang="en-US" dirty="0"/>
          </a:p>
        </p:txBody>
      </p:sp>
      <p:graphicFrame>
        <p:nvGraphicFramePr>
          <p:cNvPr id="6" name="Object 5">
            <a:extLst>
              <a:ext uri="{FF2B5EF4-FFF2-40B4-BE49-F238E27FC236}">
                <a16:creationId xmlns:a16="http://schemas.microsoft.com/office/drawing/2014/main" id="{1C9085B5-EC71-4BDB-AA06-DF01884A0697}"/>
              </a:ext>
            </a:extLst>
          </p:cNvPr>
          <p:cNvGraphicFramePr>
            <a:graphicFrameLocks noChangeAspect="1"/>
          </p:cNvGraphicFramePr>
          <p:nvPr/>
        </p:nvGraphicFramePr>
        <p:xfrm>
          <a:off x="3721654" y="3224961"/>
          <a:ext cx="1700691" cy="1314170"/>
        </p:xfrm>
        <a:graphic>
          <a:graphicData uri="http://schemas.openxmlformats.org/presentationml/2006/ole">
            <mc:AlternateContent xmlns:mc="http://schemas.openxmlformats.org/markup-compatibility/2006">
              <mc:Choice xmlns:v="urn:schemas-microsoft-com:vml" Requires="v">
                <p:oleObj spid="_x0000_s7271" name="Acrobat Document" r:id="rId3" imgW="7543519" imgH="5829300" progId="AcroExch.Document.DC">
                  <p:embed/>
                </p:oleObj>
              </mc:Choice>
              <mc:Fallback>
                <p:oleObj name="Acrobat Document" r:id="rId3" imgW="7543519" imgH="5829300" progId="AcroExch.Document.DC">
                  <p:embed/>
                  <p:pic>
                    <p:nvPicPr>
                      <p:cNvPr id="6" name="Object 5">
                        <a:extLst>
                          <a:ext uri="{FF2B5EF4-FFF2-40B4-BE49-F238E27FC236}">
                            <a16:creationId xmlns:a16="http://schemas.microsoft.com/office/drawing/2014/main" id="{1C9085B5-EC71-4BDB-AA06-DF01884A0697}"/>
                          </a:ext>
                        </a:extLst>
                      </p:cNvPr>
                      <p:cNvPicPr/>
                      <p:nvPr/>
                    </p:nvPicPr>
                    <p:blipFill>
                      <a:blip r:embed="rId4"/>
                      <a:stretch>
                        <a:fillRect/>
                      </a:stretch>
                    </p:blipFill>
                    <p:spPr>
                      <a:xfrm>
                        <a:off x="3721654" y="3224961"/>
                        <a:ext cx="1700691" cy="1314170"/>
                      </a:xfrm>
                      <a:prstGeom prst="rect">
                        <a:avLst/>
                      </a:prstGeom>
                    </p:spPr>
                  </p:pic>
                </p:oleObj>
              </mc:Fallback>
            </mc:AlternateContent>
          </a:graphicData>
        </a:graphic>
      </p:graphicFrame>
    </p:spTree>
    <p:extLst>
      <p:ext uri="{BB962C8B-B14F-4D97-AF65-F5344CB8AC3E}">
        <p14:creationId xmlns:p14="http://schemas.microsoft.com/office/powerpoint/2010/main" val="228200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2E06-AA98-49DA-8EC3-B4D94289F73F}"/>
              </a:ext>
            </a:extLst>
          </p:cNvPr>
          <p:cNvSpPr>
            <a:spLocks noGrp="1"/>
          </p:cNvSpPr>
          <p:nvPr>
            <p:ph type="title"/>
          </p:nvPr>
        </p:nvSpPr>
        <p:spPr>
          <a:xfrm>
            <a:off x="685800" y="832148"/>
            <a:ext cx="7772400" cy="1426170"/>
          </a:xfrm>
        </p:spPr>
        <p:txBody>
          <a:bodyPr>
            <a:normAutofit/>
          </a:bodyPr>
          <a:lstStyle/>
          <a:p>
            <a:r>
              <a:rPr lang="en-US" dirty="0"/>
              <a:t>Bill Shore</a:t>
            </a:r>
            <a:br>
              <a:rPr lang="en-US" dirty="0"/>
            </a:br>
            <a:r>
              <a:rPr lang="en-US" i="1" dirty="0"/>
              <a:t>The Cathedral Within  </a:t>
            </a:r>
          </a:p>
        </p:txBody>
      </p:sp>
      <p:sp>
        <p:nvSpPr>
          <p:cNvPr id="3" name="Slide Number Placeholder 2">
            <a:extLst>
              <a:ext uri="{FF2B5EF4-FFF2-40B4-BE49-F238E27FC236}">
                <a16:creationId xmlns:a16="http://schemas.microsoft.com/office/drawing/2014/main" id="{E37EBA87-F605-4852-88F3-071990867929}"/>
              </a:ext>
            </a:extLst>
          </p:cNvPr>
          <p:cNvSpPr>
            <a:spLocks noGrp="1"/>
          </p:cNvSpPr>
          <p:nvPr>
            <p:ph type="sldNum" sz="quarter" idx="12"/>
          </p:nvPr>
        </p:nvSpPr>
        <p:spPr/>
        <p:txBody>
          <a:bodyPr/>
          <a:lstStyle/>
          <a:p>
            <a:fld id="{D6158CE3-A265-4445-992F-CE005D8A48AB}" type="slidenum">
              <a:rPr lang="en-SG" smtClean="0"/>
              <a:t>10</a:t>
            </a:fld>
            <a:endParaRPr lang="en-SG"/>
          </a:p>
        </p:txBody>
      </p:sp>
      <p:sp>
        <p:nvSpPr>
          <p:cNvPr id="4" name="Content Placeholder 3">
            <a:extLst>
              <a:ext uri="{FF2B5EF4-FFF2-40B4-BE49-F238E27FC236}">
                <a16:creationId xmlns:a16="http://schemas.microsoft.com/office/drawing/2014/main" id="{EF9A17A9-0236-482C-ACBB-83D20FB32513}"/>
              </a:ext>
            </a:extLst>
          </p:cNvPr>
          <p:cNvSpPr>
            <a:spLocks noGrp="1"/>
          </p:cNvSpPr>
          <p:nvPr>
            <p:ph sz="quarter" idx="1"/>
          </p:nvPr>
        </p:nvSpPr>
        <p:spPr>
          <a:xfrm>
            <a:off x="685800" y="2649798"/>
            <a:ext cx="8001000" cy="3370002"/>
          </a:xfrm>
        </p:spPr>
        <p:txBody>
          <a:bodyPr>
            <a:normAutofit lnSpcReduction="10000"/>
          </a:bodyPr>
          <a:lstStyle/>
          <a:p>
            <a:r>
              <a:rPr lang="en-US" sz="3200" dirty="0"/>
              <a:t>Bill Shore describes how non-profit organizations have created businesses to provide jobs for the poor, the disabled, and former prisoners</a:t>
            </a:r>
          </a:p>
          <a:p>
            <a:r>
              <a:rPr lang="en-US" sz="3200" dirty="0"/>
              <a:t>A for-profit business can sponsor a nonprofit organization</a:t>
            </a:r>
          </a:p>
          <a:p>
            <a:r>
              <a:rPr lang="en-US" sz="3200" dirty="0"/>
              <a:t>The best form of organization may be a partnership your organization forms with other organizations</a:t>
            </a:r>
          </a:p>
          <a:p>
            <a:pPr marL="0" indent="0">
              <a:buNone/>
            </a:pPr>
            <a:endParaRPr lang="en-US" sz="3200" dirty="0"/>
          </a:p>
        </p:txBody>
      </p:sp>
      <p:pic>
        <p:nvPicPr>
          <p:cNvPr id="6" name="Picture 5" descr="A person wearing a suit and tie smiling at the camera&#10;&#10;Description generated with very high confidence">
            <a:extLst>
              <a:ext uri="{FF2B5EF4-FFF2-40B4-BE49-F238E27FC236}">
                <a16:creationId xmlns:a16="http://schemas.microsoft.com/office/drawing/2014/main" id="{8FE73F43-0EDC-47DB-8AE0-AC7C30B5B4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61" t="4548" r="12147" b="19652"/>
          <a:stretch/>
        </p:blipFill>
        <p:spPr>
          <a:xfrm>
            <a:off x="5824572" y="440668"/>
            <a:ext cx="1422394" cy="1920230"/>
          </a:xfrm>
          <a:prstGeom prst="rect">
            <a:avLst/>
          </a:prstGeom>
        </p:spPr>
      </p:pic>
      <p:pic>
        <p:nvPicPr>
          <p:cNvPr id="8" name="Picture 7" descr="A close up of a piece of paper&#10;&#10;Description generated with very high confidence">
            <a:extLst>
              <a:ext uri="{FF2B5EF4-FFF2-40B4-BE49-F238E27FC236}">
                <a16:creationId xmlns:a16="http://schemas.microsoft.com/office/drawing/2014/main" id="{B085FEBD-B76B-4FBA-9A36-4E710E056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328" y="440668"/>
            <a:ext cx="1371593" cy="1920230"/>
          </a:xfrm>
          <a:prstGeom prst="rect">
            <a:avLst/>
          </a:prstGeom>
        </p:spPr>
      </p:pic>
    </p:spTree>
    <p:extLst>
      <p:ext uri="{BB962C8B-B14F-4D97-AF65-F5344CB8AC3E}">
        <p14:creationId xmlns:p14="http://schemas.microsoft.com/office/powerpoint/2010/main" val="197325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11</a:t>
            </a:fld>
            <a:endParaRPr lang="en-US"/>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121850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Reflection</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12</a:t>
            </a:fld>
            <a:endParaRPr lang="en-US"/>
          </a:p>
        </p:txBody>
      </p:sp>
      <p:sp>
        <p:nvSpPr>
          <p:cNvPr id="4" name="Content Placeholder 3"/>
          <p:cNvSpPr>
            <a:spLocks noGrp="1"/>
          </p:cNvSpPr>
          <p:nvPr>
            <p:ph sz="quarter" idx="1"/>
          </p:nvPr>
        </p:nvSpPr>
        <p:spPr>
          <a:xfrm>
            <a:off x="914400" y="3429000"/>
            <a:ext cx="7113984" cy="2971800"/>
          </a:xfrm>
        </p:spPr>
        <p:txBody>
          <a:bodyPr>
            <a:normAutofit/>
          </a:bodyPr>
          <a:lstStyle/>
          <a:p>
            <a:r>
              <a:rPr lang="en-US" sz="3600" dirty="0"/>
              <a:t>Do you have a preference for the form of the organization at which you work? If so, why? If not, why not?</a:t>
            </a:r>
            <a:endParaRPr lang="en-SG" sz="3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9340" y="846138"/>
            <a:ext cx="524806" cy="457200"/>
          </a:xfrm>
          <a:prstGeom prst="rect">
            <a:avLst/>
          </a:prstGeom>
        </p:spPr>
      </p:pic>
      <p:pic>
        <p:nvPicPr>
          <p:cNvPr id="8" name="Picture 7" descr="A close up of a newspaper&#10;&#10;Description automatically generated">
            <a:extLst>
              <a:ext uri="{FF2B5EF4-FFF2-40B4-BE49-F238E27FC236}">
                <a16:creationId xmlns:a16="http://schemas.microsoft.com/office/drawing/2014/main" id="{844D1436-4C62-4951-938F-78FC9DDF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68" y="1417638"/>
            <a:ext cx="2466975" cy="1847850"/>
          </a:xfrm>
          <a:prstGeom prst="rect">
            <a:avLst/>
          </a:prstGeom>
        </p:spPr>
      </p:pic>
    </p:spTree>
    <p:extLst>
      <p:ext uri="{BB962C8B-B14F-4D97-AF65-F5344CB8AC3E}">
        <p14:creationId xmlns:p14="http://schemas.microsoft.com/office/powerpoint/2010/main" val="158155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3352800"/>
          </a:xfrm>
        </p:spPr>
        <p:txBody>
          <a:bodyPr/>
          <a:lstStyle/>
          <a:p>
            <a:pPr>
              <a:defRPr/>
            </a:pPr>
            <a:endParaRPr lang="en-US" dirty="0"/>
          </a:p>
        </p:txBody>
      </p:sp>
      <p:sp>
        <p:nvSpPr>
          <p:cNvPr id="4100" name="Slide Number Placeholder 3"/>
          <p:cNvSpPr>
            <a:spLocks noGrp="1"/>
          </p:cNvSpPr>
          <p:nvPr>
            <p:ph type="sldNum" sz="quarter" idx="12"/>
          </p:nvPr>
        </p:nvSpPr>
        <p:spPr>
          <a:noFill/>
        </p:spPr>
        <p:txBody>
          <a:bodyPr/>
          <a:lstStyle/>
          <a:p>
            <a:fld id="{0F6C48AE-F030-4D62-A3AE-53EC2EEB69E6}" type="slidenum">
              <a:rPr lang="en-US" smtClean="0"/>
              <a:pPr/>
              <a:t>13</a:t>
            </a:fld>
            <a:endParaRPr lang="en-US"/>
          </a:p>
        </p:txBody>
      </p:sp>
      <p:sp>
        <p:nvSpPr>
          <p:cNvPr id="3" name="Content Placeholder 2"/>
          <p:cNvSpPr>
            <a:spLocks noGrp="1"/>
          </p:cNvSpPr>
          <p:nvPr>
            <p:ph sz="quarter" idx="1"/>
          </p:nvPr>
        </p:nvSpPr>
        <p:spPr>
          <a:xfrm>
            <a:off x="381000" y="3733800"/>
            <a:ext cx="8229600" cy="1523999"/>
          </a:xfrm>
        </p:spPr>
        <p:txBody>
          <a:bodyPr>
            <a:normAutofit/>
          </a:bodyPr>
          <a:lstStyle/>
          <a:p>
            <a:pPr algn="ctr">
              <a:buFont typeface="Wingdings" pitchFamily="-106" charset="2"/>
              <a:buNone/>
              <a:defRPr/>
            </a:pPr>
            <a:r>
              <a:rPr lang="en-US" sz="4400" b="1" dirty="0"/>
              <a:t>Your Organization</a:t>
            </a:r>
          </a:p>
          <a:p>
            <a:pPr algn="ctr">
              <a:buFont typeface="Wingdings" pitchFamily="-106" charset="2"/>
              <a:buNone/>
              <a:defRPr/>
            </a:pPr>
            <a:r>
              <a:rPr lang="en-US" sz="4400" b="1" dirty="0"/>
              <a:t>as a Community</a:t>
            </a:r>
          </a:p>
        </p:txBody>
      </p:sp>
      <p:graphicFrame>
        <p:nvGraphicFramePr>
          <p:cNvPr id="4" name="Object 3">
            <a:extLst>
              <a:ext uri="{FF2B5EF4-FFF2-40B4-BE49-F238E27FC236}">
                <a16:creationId xmlns:a16="http://schemas.microsoft.com/office/drawing/2014/main" id="{4A2A5256-9A62-4918-AB53-5DBE309A3083}"/>
              </a:ext>
            </a:extLst>
          </p:cNvPr>
          <p:cNvGraphicFramePr>
            <a:graphicFrameLocks noChangeAspect="1"/>
          </p:cNvGraphicFramePr>
          <p:nvPr>
            <p:extLst>
              <p:ext uri="{D42A27DB-BD31-4B8C-83A1-F6EECF244321}">
                <p14:modId xmlns:p14="http://schemas.microsoft.com/office/powerpoint/2010/main" val="1174759265"/>
              </p:ext>
            </p:extLst>
          </p:nvPr>
        </p:nvGraphicFramePr>
        <p:xfrm>
          <a:off x="3294335" y="1733592"/>
          <a:ext cx="2402929" cy="1856808"/>
        </p:xfrm>
        <a:graphic>
          <a:graphicData uri="http://schemas.openxmlformats.org/presentationml/2006/ole">
            <mc:AlternateContent xmlns:mc="http://schemas.openxmlformats.org/markup-compatibility/2006">
              <mc:Choice xmlns:v="urn:schemas-microsoft-com:vml" Requires="v">
                <p:oleObj spid="_x0000_s9318"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D9364459-5485-43A3-BF5D-ABA75A7AB110}"/>
                          </a:ext>
                        </a:extLst>
                      </p:cNvPr>
                      <p:cNvPicPr/>
                      <p:nvPr/>
                    </p:nvPicPr>
                    <p:blipFill>
                      <a:blip r:embed="rId4"/>
                      <a:stretch>
                        <a:fillRect/>
                      </a:stretch>
                    </p:blipFill>
                    <p:spPr>
                      <a:xfrm>
                        <a:off x="3294335" y="1733592"/>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330262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1143000"/>
          </a:xfrm>
        </p:spPr>
        <p:txBody>
          <a:bodyPr>
            <a:normAutofit/>
          </a:bodyPr>
          <a:lstStyle/>
          <a:p>
            <a:r>
              <a:rPr lang="en-US" dirty="0"/>
              <a:t>The need to belong</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14</a:t>
            </a:fld>
            <a:endParaRPr lang="en-US"/>
          </a:p>
        </p:txBody>
      </p:sp>
      <p:sp>
        <p:nvSpPr>
          <p:cNvPr id="4" name="Content Placeholder 3"/>
          <p:cNvSpPr>
            <a:spLocks noGrp="1"/>
          </p:cNvSpPr>
          <p:nvPr>
            <p:ph sz="quarter" idx="1"/>
          </p:nvPr>
        </p:nvSpPr>
        <p:spPr>
          <a:xfrm>
            <a:off x="685800" y="1981200"/>
            <a:ext cx="8001000" cy="4419600"/>
          </a:xfrm>
        </p:spPr>
        <p:txBody>
          <a:bodyPr>
            <a:normAutofit/>
          </a:bodyPr>
          <a:lstStyle/>
          <a:p>
            <a:r>
              <a:rPr lang="en-US" sz="3200" dirty="0"/>
              <a:t>One of our needs as humans is to belong; we are social beings; we benefit from the support of a community</a:t>
            </a:r>
          </a:p>
          <a:p>
            <a:r>
              <a:rPr lang="en-US" sz="3200" dirty="0"/>
              <a:t>We spend most of our day at work, so it is important to have a community at work</a:t>
            </a:r>
          </a:p>
          <a:p>
            <a:r>
              <a:rPr lang="en-US" sz="3200" dirty="0"/>
              <a:t>We can have a community at work even though we have different roles and titles and backgrounds</a:t>
            </a:r>
          </a:p>
          <a:p>
            <a:r>
              <a:rPr lang="en-US" sz="3200" dirty="0"/>
              <a:t>Being in a community is about being human</a:t>
            </a:r>
          </a:p>
          <a:p>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28601"/>
            <a:ext cx="2438400" cy="1621536"/>
          </a:xfrm>
          <a:prstGeom prst="rect">
            <a:avLst/>
          </a:prstGeom>
        </p:spPr>
      </p:pic>
    </p:spTree>
    <p:extLst>
      <p:ext uri="{BB962C8B-B14F-4D97-AF65-F5344CB8AC3E}">
        <p14:creationId xmlns:p14="http://schemas.microsoft.com/office/powerpoint/2010/main" val="64200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722438"/>
          </a:xfrm>
        </p:spPr>
        <p:txBody>
          <a:bodyPr>
            <a:normAutofit fontScale="90000"/>
          </a:bodyPr>
          <a:lstStyle/>
          <a:p>
            <a:r>
              <a:rPr lang="en-US" dirty="0"/>
              <a:t>Peter F. Drucker</a:t>
            </a:r>
            <a:br>
              <a:rPr lang="en-US" dirty="0"/>
            </a:br>
            <a:r>
              <a:rPr lang="en-US" dirty="0"/>
              <a:t>Management expert</a:t>
            </a:r>
            <a:br>
              <a:rPr lang="en-US"/>
            </a:br>
            <a:r>
              <a:rPr lang="en-US"/>
              <a:t>(1909-2005</a:t>
            </a:r>
            <a:r>
              <a:rPr lang="en-US" dirty="0"/>
              <a:t>)</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15</a:t>
            </a:fld>
            <a:endParaRPr lang="en-US"/>
          </a:p>
        </p:txBody>
      </p:sp>
      <p:sp>
        <p:nvSpPr>
          <p:cNvPr id="4" name="Content Placeholder 3"/>
          <p:cNvSpPr>
            <a:spLocks noGrp="1"/>
          </p:cNvSpPr>
          <p:nvPr>
            <p:ph sz="quarter" idx="1"/>
          </p:nvPr>
        </p:nvSpPr>
        <p:spPr>
          <a:xfrm>
            <a:off x="609600" y="2438400"/>
            <a:ext cx="8077200" cy="3581400"/>
          </a:xfrm>
        </p:spPr>
        <p:txBody>
          <a:bodyPr>
            <a:normAutofit/>
          </a:bodyPr>
          <a:lstStyle/>
          <a:p>
            <a:r>
              <a:rPr lang="en-US" sz="3200" dirty="0"/>
              <a:t>Drucker did a classic study of General Motors Corporation, titled </a:t>
            </a:r>
            <a:r>
              <a:rPr lang="en-US" sz="3200" i="1" dirty="0"/>
              <a:t>The Concept of the Corporation</a:t>
            </a:r>
          </a:p>
          <a:p>
            <a:r>
              <a:rPr lang="en-US" sz="3200" dirty="0"/>
              <a:t>He said that the big business corporation is America’s representative social institution, stating that “its social function as a community is as important as its economic function as an efficient producer.”</a:t>
            </a:r>
            <a:endParaRPr lang="en-SG" sz="3200"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533400"/>
            <a:ext cx="1581150" cy="1645833"/>
          </a:xfrm>
          <a:prstGeom prst="rect">
            <a:avLst/>
          </a:prstGeom>
        </p:spPr>
      </p:pic>
    </p:spTree>
    <p:extLst>
      <p:ext uri="{BB962C8B-B14F-4D97-AF65-F5344CB8AC3E}">
        <p14:creationId xmlns:p14="http://schemas.microsoft.com/office/powerpoint/2010/main" val="493540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8077200" cy="1524000"/>
          </a:xfrm>
        </p:spPr>
        <p:txBody>
          <a:bodyPr>
            <a:normAutofit fontScale="90000"/>
          </a:bodyPr>
          <a:lstStyle/>
          <a:p>
            <a:r>
              <a:rPr lang="en-US" dirty="0"/>
              <a:t>Henry </a:t>
            </a:r>
            <a:r>
              <a:rPr lang="en-US" dirty="0" err="1"/>
              <a:t>Mintzberg</a:t>
            </a:r>
            <a:br>
              <a:rPr lang="en-US" dirty="0"/>
            </a:br>
            <a:r>
              <a:rPr lang="en-US" dirty="0"/>
              <a:t>Professor of Management</a:t>
            </a:r>
            <a:br>
              <a:rPr lang="en-US" dirty="0"/>
            </a:br>
            <a:r>
              <a:rPr lang="en-US" i="1" dirty="0"/>
              <a:t>McGill University</a:t>
            </a:r>
            <a:endParaRPr lang="en-SG" i="1"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16</a:t>
            </a:fld>
            <a:endParaRPr lang="en-US"/>
          </a:p>
        </p:txBody>
      </p:sp>
      <p:sp>
        <p:nvSpPr>
          <p:cNvPr id="4" name="Content Placeholder 3"/>
          <p:cNvSpPr>
            <a:spLocks noGrp="1"/>
          </p:cNvSpPr>
          <p:nvPr>
            <p:ph sz="quarter" idx="1"/>
          </p:nvPr>
        </p:nvSpPr>
        <p:spPr>
          <a:xfrm>
            <a:off x="762000" y="2438400"/>
            <a:ext cx="7467600" cy="4114800"/>
          </a:xfrm>
        </p:spPr>
        <p:txBody>
          <a:bodyPr>
            <a:normAutofit/>
          </a:bodyPr>
          <a:lstStyle/>
          <a:p>
            <a:r>
              <a:rPr lang="en-US" sz="3200" dirty="0"/>
              <a:t>Mintzberg said: “Beneath the economic crisis lies another crisis of far greater proportions: the depreciation in companies of community—people’s sense of belonging to and caring for something larger than themselves…”</a:t>
            </a:r>
          </a:p>
          <a:p>
            <a:r>
              <a:rPr lang="en-US" sz="3200" dirty="0"/>
              <a:t>Community is “the social glue that binds us together for the greater good…”</a:t>
            </a:r>
            <a:endParaRPr lang="en-SG"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457200"/>
            <a:ext cx="2286000" cy="1524000"/>
          </a:xfrm>
          <a:prstGeom prst="rect">
            <a:avLst/>
          </a:prstGeom>
        </p:spPr>
      </p:pic>
    </p:spTree>
    <p:extLst>
      <p:ext uri="{BB962C8B-B14F-4D97-AF65-F5344CB8AC3E}">
        <p14:creationId xmlns:p14="http://schemas.microsoft.com/office/powerpoint/2010/main" val="327269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Henry Mintzberg interview</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17</a:t>
            </a:fld>
            <a:endParaRPr lang="en-US"/>
          </a:p>
        </p:txBody>
      </p:sp>
      <p:sp>
        <p:nvSpPr>
          <p:cNvPr id="4" name="Content Placeholder 3"/>
          <p:cNvSpPr>
            <a:spLocks noGrp="1"/>
          </p:cNvSpPr>
          <p:nvPr>
            <p:ph sz="quarter" idx="1"/>
          </p:nvPr>
        </p:nvSpPr>
        <p:spPr/>
        <p:txBody>
          <a:bodyPr/>
          <a:lstStyle/>
          <a:p>
            <a:r>
              <a:rPr lang="en-US" dirty="0"/>
              <a:t>https://www.youtube.com/watch?v=fnAq7638uX4</a:t>
            </a:r>
          </a:p>
        </p:txBody>
      </p:sp>
      <p:pic>
        <p:nvPicPr>
          <p:cNvPr id="6" name="Picture 5" descr="A person wearing glasses and smiling at the camera&#10;&#10;Description automatically generated">
            <a:extLst>
              <a:ext uri="{FF2B5EF4-FFF2-40B4-BE49-F238E27FC236}">
                <a16:creationId xmlns:a16="http://schemas.microsoft.com/office/drawing/2014/main" id="{A6BBCE39-87DA-43A4-AAB3-FB53F7EFA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869" y="2514600"/>
            <a:ext cx="3616262" cy="2205038"/>
          </a:xfrm>
          <a:prstGeom prst="rect">
            <a:avLst/>
          </a:prstGeom>
        </p:spPr>
      </p:pic>
    </p:spTree>
    <p:extLst>
      <p:ext uri="{BB962C8B-B14F-4D97-AF65-F5344CB8AC3E}">
        <p14:creationId xmlns:p14="http://schemas.microsoft.com/office/powerpoint/2010/main" val="2424635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18</a:t>
            </a:fld>
            <a:endParaRPr lang="en-US"/>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276405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EAB3-198A-47BA-81E1-934F82618C2A}"/>
              </a:ext>
            </a:extLst>
          </p:cNvPr>
          <p:cNvSpPr>
            <a:spLocks noGrp="1"/>
          </p:cNvSpPr>
          <p:nvPr>
            <p:ph type="title"/>
          </p:nvPr>
        </p:nvSpPr>
        <p:spPr>
          <a:xfrm>
            <a:off x="838200" y="451338"/>
            <a:ext cx="7772400" cy="1143000"/>
          </a:xfrm>
        </p:spPr>
        <p:txBody>
          <a:bodyPr>
            <a:normAutofit fontScale="90000"/>
          </a:bodyPr>
          <a:lstStyle/>
          <a:p>
            <a:r>
              <a:rPr lang="en-US" dirty="0"/>
              <a:t>Importance of community</a:t>
            </a:r>
            <a:br>
              <a:rPr lang="en-US" dirty="0"/>
            </a:br>
            <a:r>
              <a:rPr lang="en-US" dirty="0"/>
              <a:t>Dr. Vivek Murthy</a:t>
            </a:r>
          </a:p>
        </p:txBody>
      </p:sp>
      <p:sp>
        <p:nvSpPr>
          <p:cNvPr id="3" name="Slide Number Placeholder 2">
            <a:extLst>
              <a:ext uri="{FF2B5EF4-FFF2-40B4-BE49-F238E27FC236}">
                <a16:creationId xmlns:a16="http://schemas.microsoft.com/office/drawing/2014/main" id="{306AA127-7ADF-497A-982B-57D73BC8A809}"/>
              </a:ext>
            </a:extLst>
          </p:cNvPr>
          <p:cNvSpPr>
            <a:spLocks noGrp="1"/>
          </p:cNvSpPr>
          <p:nvPr>
            <p:ph type="sldNum" sz="quarter" idx="12"/>
          </p:nvPr>
        </p:nvSpPr>
        <p:spPr/>
        <p:txBody>
          <a:bodyPr/>
          <a:lstStyle/>
          <a:p>
            <a:pPr>
              <a:defRPr/>
            </a:pPr>
            <a:fld id="{7FDDF30F-97E8-40B6-B0A3-C24EFC9EA040}" type="slidenum">
              <a:rPr lang="en-US" smtClean="0"/>
              <a:pPr>
                <a:defRPr/>
              </a:pPr>
              <a:t>19</a:t>
            </a:fld>
            <a:endParaRPr lang="en-US"/>
          </a:p>
        </p:txBody>
      </p:sp>
      <p:sp>
        <p:nvSpPr>
          <p:cNvPr id="4" name="Content Placeholder 3">
            <a:extLst>
              <a:ext uri="{FF2B5EF4-FFF2-40B4-BE49-F238E27FC236}">
                <a16:creationId xmlns:a16="http://schemas.microsoft.com/office/drawing/2014/main" id="{C6A9845C-B555-424F-B76F-3F906212805A}"/>
              </a:ext>
            </a:extLst>
          </p:cNvPr>
          <p:cNvSpPr>
            <a:spLocks noGrp="1"/>
          </p:cNvSpPr>
          <p:nvPr>
            <p:ph sz="quarter" idx="1"/>
          </p:nvPr>
        </p:nvSpPr>
        <p:spPr>
          <a:xfrm>
            <a:off x="603504" y="1707312"/>
            <a:ext cx="7854696" cy="4693488"/>
          </a:xfrm>
        </p:spPr>
        <p:txBody>
          <a:bodyPr>
            <a:noAutofit/>
          </a:bodyPr>
          <a:lstStyle/>
          <a:p>
            <a:r>
              <a:rPr lang="en-US" sz="3200" dirty="0"/>
              <a:t>Dr. Murthy said communities provide “social inclusion” important to human health; loneliness has been associated with heart disease, high blood pressure, stroke, dementia, depression, anxiety</a:t>
            </a:r>
          </a:p>
          <a:p>
            <a:r>
              <a:rPr lang="en-US" sz="3200" dirty="0"/>
              <a:t>In 2017 Dr. Murthy said a lack of social connections in the workplace was contributing to a loneliness epidemic; face-to-face social interactions are key to feeling happier and more content </a:t>
            </a:r>
          </a:p>
        </p:txBody>
      </p:sp>
      <p:pic>
        <p:nvPicPr>
          <p:cNvPr id="6" name="Picture 5" descr="A person wearing a suit and tie&#10;&#10;Description automatically generated">
            <a:extLst>
              <a:ext uri="{FF2B5EF4-FFF2-40B4-BE49-F238E27FC236}">
                <a16:creationId xmlns:a16="http://schemas.microsoft.com/office/drawing/2014/main" id="{A7CD010F-FF31-485E-BA64-04A8306E3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28600"/>
            <a:ext cx="1891553" cy="1447038"/>
          </a:xfrm>
          <a:prstGeom prst="rect">
            <a:avLst/>
          </a:prstGeom>
        </p:spPr>
      </p:pic>
    </p:spTree>
    <p:extLst>
      <p:ext uri="{BB962C8B-B14F-4D97-AF65-F5344CB8AC3E}">
        <p14:creationId xmlns:p14="http://schemas.microsoft.com/office/powerpoint/2010/main" val="261958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457200" y="152400"/>
            <a:ext cx="8229600" cy="990600"/>
          </a:xfrm>
        </p:spPr>
        <p:txBody>
          <a:bodyPr/>
          <a:lstStyle/>
          <a:p>
            <a:pPr>
              <a:defRPr/>
            </a:pPr>
            <a:r>
              <a:rPr lang="en-US" sz="3600" dirty="0"/>
              <a:t>What does your organization look like?</a:t>
            </a:r>
          </a:p>
        </p:txBody>
      </p:sp>
      <p:sp>
        <p:nvSpPr>
          <p:cNvPr id="36868" name="Isosceles Triangle 9"/>
          <p:cNvSpPr>
            <a:spLocks noChangeArrowheads="1"/>
          </p:cNvSpPr>
          <p:nvPr/>
        </p:nvSpPr>
        <p:spPr bwMode="auto">
          <a:xfrm>
            <a:off x="1833880" y="1600200"/>
            <a:ext cx="2133600" cy="1524000"/>
          </a:xfrm>
          <a:prstGeom prst="triangle">
            <a:avLst>
              <a:gd name="adj" fmla="val 50000"/>
            </a:avLst>
          </a:prstGeom>
          <a:solidFill>
            <a:schemeClr val="accent1"/>
          </a:solidFill>
          <a:ln w="9525">
            <a:solidFill>
              <a:schemeClr val="tx1"/>
            </a:solidFill>
            <a:round/>
            <a:headEnd/>
            <a:tailEnd/>
          </a:ln>
        </p:spPr>
        <p:txBody>
          <a:bodyPr/>
          <a:lstStyle>
            <a:lvl1pPr>
              <a:defRPr>
                <a:solidFill>
                  <a:schemeClr val="tx1"/>
                </a:solidFill>
                <a:latin typeface="Garamond" pitchFamily="-106" charset="0"/>
                <a:ea typeface="ＭＳ Ｐゴシック" pitchFamily="-106" charset="-128"/>
              </a:defRPr>
            </a:lvl1pPr>
            <a:lvl2pPr marL="742950" indent="-285750">
              <a:defRPr>
                <a:solidFill>
                  <a:schemeClr val="tx1"/>
                </a:solidFill>
                <a:latin typeface="Garamond" pitchFamily="-106" charset="0"/>
                <a:ea typeface="ＭＳ Ｐゴシック" pitchFamily="-106" charset="-128"/>
              </a:defRPr>
            </a:lvl2pPr>
            <a:lvl3pPr marL="1143000" indent="-228600">
              <a:defRPr>
                <a:solidFill>
                  <a:schemeClr val="tx1"/>
                </a:solidFill>
                <a:latin typeface="Garamond" pitchFamily="-106" charset="0"/>
                <a:ea typeface="ＭＳ Ｐゴシック" pitchFamily="-106" charset="-128"/>
              </a:defRPr>
            </a:lvl3pPr>
            <a:lvl4pPr marL="1600200" indent="-228600">
              <a:defRPr>
                <a:solidFill>
                  <a:schemeClr val="tx1"/>
                </a:solidFill>
                <a:latin typeface="Garamond" pitchFamily="-106" charset="0"/>
                <a:ea typeface="ＭＳ Ｐゴシック" pitchFamily="-106" charset="-128"/>
              </a:defRPr>
            </a:lvl4pPr>
            <a:lvl5pPr marL="2057400" indent="-228600">
              <a:defRPr>
                <a:solidFill>
                  <a:schemeClr val="tx1"/>
                </a:solidFill>
                <a:latin typeface="Garamond" pitchFamily="-106" charset="0"/>
                <a:ea typeface="ＭＳ Ｐゴシック" pitchFamily="-106" charset="-128"/>
              </a:defRPr>
            </a:lvl5pPr>
            <a:lvl6pPr marL="2514600" indent="-228600" eaLnBrk="0" fontAlgn="base" hangingPunct="0">
              <a:spcBef>
                <a:spcPct val="0"/>
              </a:spcBef>
              <a:spcAft>
                <a:spcPct val="0"/>
              </a:spcAft>
              <a:defRPr>
                <a:solidFill>
                  <a:schemeClr val="tx1"/>
                </a:solidFill>
                <a:latin typeface="Garamond" pitchFamily="-106" charset="0"/>
                <a:ea typeface="ＭＳ Ｐゴシック" pitchFamily="-106" charset="-128"/>
              </a:defRPr>
            </a:lvl6pPr>
            <a:lvl7pPr marL="2971800" indent="-228600" eaLnBrk="0" fontAlgn="base" hangingPunct="0">
              <a:spcBef>
                <a:spcPct val="0"/>
              </a:spcBef>
              <a:spcAft>
                <a:spcPct val="0"/>
              </a:spcAft>
              <a:defRPr>
                <a:solidFill>
                  <a:schemeClr val="tx1"/>
                </a:solidFill>
                <a:latin typeface="Garamond" pitchFamily="-106" charset="0"/>
                <a:ea typeface="ＭＳ Ｐゴシック" pitchFamily="-106" charset="-128"/>
              </a:defRPr>
            </a:lvl7pPr>
            <a:lvl8pPr marL="3429000" indent="-228600" eaLnBrk="0" fontAlgn="base" hangingPunct="0">
              <a:spcBef>
                <a:spcPct val="0"/>
              </a:spcBef>
              <a:spcAft>
                <a:spcPct val="0"/>
              </a:spcAft>
              <a:defRPr>
                <a:solidFill>
                  <a:schemeClr val="tx1"/>
                </a:solidFill>
                <a:latin typeface="Garamond" pitchFamily="-106" charset="0"/>
                <a:ea typeface="ＭＳ Ｐゴシック" pitchFamily="-106" charset="-128"/>
              </a:defRPr>
            </a:lvl8pPr>
            <a:lvl9pPr marL="3886200" indent="-228600" eaLnBrk="0" fontAlgn="base" hangingPunct="0">
              <a:spcBef>
                <a:spcPct val="0"/>
              </a:spcBef>
              <a:spcAft>
                <a:spcPct val="0"/>
              </a:spcAft>
              <a:defRPr>
                <a:solidFill>
                  <a:schemeClr val="tx1"/>
                </a:solidFill>
                <a:latin typeface="Garamond" pitchFamily="-106" charset="0"/>
                <a:ea typeface="ＭＳ Ｐゴシック" pitchFamily="-106" charset="-128"/>
              </a:defRPr>
            </a:lvl9pPr>
          </a:lstStyle>
          <a:p>
            <a:endParaRPr lang="en-US" altLang="en-US"/>
          </a:p>
        </p:txBody>
      </p:sp>
      <p:sp>
        <p:nvSpPr>
          <p:cNvPr id="36869" name="Isosceles Triangle 10"/>
          <p:cNvSpPr>
            <a:spLocks noChangeArrowheads="1"/>
          </p:cNvSpPr>
          <p:nvPr/>
        </p:nvSpPr>
        <p:spPr bwMode="auto">
          <a:xfrm rot="10800000">
            <a:off x="5029200" y="1638300"/>
            <a:ext cx="2057400" cy="1447800"/>
          </a:xfrm>
          <a:prstGeom prst="triangle">
            <a:avLst>
              <a:gd name="adj" fmla="val 50000"/>
            </a:avLst>
          </a:prstGeom>
          <a:solidFill>
            <a:schemeClr val="accent1"/>
          </a:solidFill>
          <a:ln w="9525">
            <a:solidFill>
              <a:schemeClr val="tx1"/>
            </a:solidFill>
            <a:round/>
            <a:headEnd/>
            <a:tailEnd/>
          </a:ln>
        </p:spPr>
        <p:txBody>
          <a:bodyPr/>
          <a:lstStyle>
            <a:lvl1pPr>
              <a:defRPr>
                <a:solidFill>
                  <a:schemeClr val="tx1"/>
                </a:solidFill>
                <a:latin typeface="Garamond" pitchFamily="-106" charset="0"/>
                <a:ea typeface="ＭＳ Ｐゴシック" pitchFamily="-106" charset="-128"/>
              </a:defRPr>
            </a:lvl1pPr>
            <a:lvl2pPr marL="742950" indent="-285750">
              <a:defRPr>
                <a:solidFill>
                  <a:schemeClr val="tx1"/>
                </a:solidFill>
                <a:latin typeface="Garamond" pitchFamily="-106" charset="0"/>
                <a:ea typeface="ＭＳ Ｐゴシック" pitchFamily="-106" charset="-128"/>
              </a:defRPr>
            </a:lvl2pPr>
            <a:lvl3pPr marL="1143000" indent="-228600">
              <a:defRPr>
                <a:solidFill>
                  <a:schemeClr val="tx1"/>
                </a:solidFill>
                <a:latin typeface="Garamond" pitchFamily="-106" charset="0"/>
                <a:ea typeface="ＭＳ Ｐゴシック" pitchFamily="-106" charset="-128"/>
              </a:defRPr>
            </a:lvl3pPr>
            <a:lvl4pPr marL="1600200" indent="-228600">
              <a:defRPr>
                <a:solidFill>
                  <a:schemeClr val="tx1"/>
                </a:solidFill>
                <a:latin typeface="Garamond" pitchFamily="-106" charset="0"/>
                <a:ea typeface="ＭＳ Ｐゴシック" pitchFamily="-106" charset="-128"/>
              </a:defRPr>
            </a:lvl4pPr>
            <a:lvl5pPr marL="2057400" indent="-228600">
              <a:defRPr>
                <a:solidFill>
                  <a:schemeClr val="tx1"/>
                </a:solidFill>
                <a:latin typeface="Garamond" pitchFamily="-106" charset="0"/>
                <a:ea typeface="ＭＳ Ｐゴシック" pitchFamily="-106" charset="-128"/>
              </a:defRPr>
            </a:lvl5pPr>
            <a:lvl6pPr marL="2514600" indent="-228600" eaLnBrk="0" fontAlgn="base" hangingPunct="0">
              <a:spcBef>
                <a:spcPct val="0"/>
              </a:spcBef>
              <a:spcAft>
                <a:spcPct val="0"/>
              </a:spcAft>
              <a:defRPr>
                <a:solidFill>
                  <a:schemeClr val="tx1"/>
                </a:solidFill>
                <a:latin typeface="Garamond" pitchFamily="-106" charset="0"/>
                <a:ea typeface="ＭＳ Ｐゴシック" pitchFamily="-106" charset="-128"/>
              </a:defRPr>
            </a:lvl6pPr>
            <a:lvl7pPr marL="2971800" indent="-228600" eaLnBrk="0" fontAlgn="base" hangingPunct="0">
              <a:spcBef>
                <a:spcPct val="0"/>
              </a:spcBef>
              <a:spcAft>
                <a:spcPct val="0"/>
              </a:spcAft>
              <a:defRPr>
                <a:solidFill>
                  <a:schemeClr val="tx1"/>
                </a:solidFill>
                <a:latin typeface="Garamond" pitchFamily="-106" charset="0"/>
                <a:ea typeface="ＭＳ Ｐゴシック" pitchFamily="-106" charset="-128"/>
              </a:defRPr>
            </a:lvl7pPr>
            <a:lvl8pPr marL="3429000" indent="-228600" eaLnBrk="0" fontAlgn="base" hangingPunct="0">
              <a:spcBef>
                <a:spcPct val="0"/>
              </a:spcBef>
              <a:spcAft>
                <a:spcPct val="0"/>
              </a:spcAft>
              <a:defRPr>
                <a:solidFill>
                  <a:schemeClr val="tx1"/>
                </a:solidFill>
                <a:latin typeface="Garamond" pitchFamily="-106" charset="0"/>
                <a:ea typeface="ＭＳ Ｐゴシック" pitchFamily="-106" charset="-128"/>
              </a:defRPr>
            </a:lvl8pPr>
            <a:lvl9pPr marL="3886200" indent="-228600" eaLnBrk="0" fontAlgn="base" hangingPunct="0">
              <a:spcBef>
                <a:spcPct val="0"/>
              </a:spcBef>
              <a:spcAft>
                <a:spcPct val="0"/>
              </a:spcAft>
              <a:defRPr>
                <a:solidFill>
                  <a:schemeClr val="tx1"/>
                </a:solidFill>
                <a:latin typeface="Garamond" pitchFamily="-106" charset="0"/>
                <a:ea typeface="ＭＳ Ｐゴシック" pitchFamily="-106" charset="-128"/>
              </a:defRPr>
            </a:lvl9pPr>
          </a:lstStyle>
          <a:p>
            <a:endParaRPr lang="en-US" altLang="en-US"/>
          </a:p>
        </p:txBody>
      </p:sp>
      <p:sp>
        <p:nvSpPr>
          <p:cNvPr id="36870" name="Rectangle 11"/>
          <p:cNvSpPr>
            <a:spLocks noChangeArrowheads="1"/>
          </p:cNvSpPr>
          <p:nvPr/>
        </p:nvSpPr>
        <p:spPr bwMode="auto">
          <a:xfrm>
            <a:off x="1295400" y="3624580"/>
            <a:ext cx="6400800" cy="642620"/>
          </a:xfrm>
          <a:prstGeom prst="rect">
            <a:avLst/>
          </a:prstGeom>
          <a:solidFill>
            <a:schemeClr val="accent1"/>
          </a:solidFill>
          <a:ln w="9525">
            <a:solidFill>
              <a:schemeClr val="tx1"/>
            </a:solidFill>
            <a:round/>
            <a:headEnd/>
            <a:tailEnd/>
          </a:ln>
        </p:spPr>
        <p:txBody>
          <a:bodyPr/>
          <a:lstStyle>
            <a:lvl1pPr>
              <a:defRPr>
                <a:solidFill>
                  <a:schemeClr val="tx1"/>
                </a:solidFill>
                <a:latin typeface="Garamond" pitchFamily="-106" charset="0"/>
                <a:ea typeface="ＭＳ Ｐゴシック" pitchFamily="-106" charset="-128"/>
              </a:defRPr>
            </a:lvl1pPr>
            <a:lvl2pPr marL="742950" indent="-285750">
              <a:defRPr>
                <a:solidFill>
                  <a:schemeClr val="tx1"/>
                </a:solidFill>
                <a:latin typeface="Garamond" pitchFamily="-106" charset="0"/>
                <a:ea typeface="ＭＳ Ｐゴシック" pitchFamily="-106" charset="-128"/>
              </a:defRPr>
            </a:lvl2pPr>
            <a:lvl3pPr marL="1143000" indent="-228600">
              <a:defRPr>
                <a:solidFill>
                  <a:schemeClr val="tx1"/>
                </a:solidFill>
                <a:latin typeface="Garamond" pitchFamily="-106" charset="0"/>
                <a:ea typeface="ＭＳ Ｐゴシック" pitchFamily="-106" charset="-128"/>
              </a:defRPr>
            </a:lvl3pPr>
            <a:lvl4pPr marL="1600200" indent="-228600">
              <a:defRPr>
                <a:solidFill>
                  <a:schemeClr val="tx1"/>
                </a:solidFill>
                <a:latin typeface="Garamond" pitchFamily="-106" charset="0"/>
                <a:ea typeface="ＭＳ Ｐゴシック" pitchFamily="-106" charset="-128"/>
              </a:defRPr>
            </a:lvl4pPr>
            <a:lvl5pPr marL="2057400" indent="-228600">
              <a:defRPr>
                <a:solidFill>
                  <a:schemeClr val="tx1"/>
                </a:solidFill>
                <a:latin typeface="Garamond" pitchFamily="-106" charset="0"/>
                <a:ea typeface="ＭＳ Ｐゴシック" pitchFamily="-106" charset="-128"/>
              </a:defRPr>
            </a:lvl5pPr>
            <a:lvl6pPr marL="2514600" indent="-228600" eaLnBrk="0" fontAlgn="base" hangingPunct="0">
              <a:spcBef>
                <a:spcPct val="0"/>
              </a:spcBef>
              <a:spcAft>
                <a:spcPct val="0"/>
              </a:spcAft>
              <a:defRPr>
                <a:solidFill>
                  <a:schemeClr val="tx1"/>
                </a:solidFill>
                <a:latin typeface="Garamond" pitchFamily="-106" charset="0"/>
                <a:ea typeface="ＭＳ Ｐゴシック" pitchFamily="-106" charset="-128"/>
              </a:defRPr>
            </a:lvl6pPr>
            <a:lvl7pPr marL="2971800" indent="-228600" eaLnBrk="0" fontAlgn="base" hangingPunct="0">
              <a:spcBef>
                <a:spcPct val="0"/>
              </a:spcBef>
              <a:spcAft>
                <a:spcPct val="0"/>
              </a:spcAft>
              <a:defRPr>
                <a:solidFill>
                  <a:schemeClr val="tx1"/>
                </a:solidFill>
                <a:latin typeface="Garamond" pitchFamily="-106" charset="0"/>
                <a:ea typeface="ＭＳ Ｐゴシック" pitchFamily="-106" charset="-128"/>
              </a:defRPr>
            </a:lvl7pPr>
            <a:lvl8pPr marL="3429000" indent="-228600" eaLnBrk="0" fontAlgn="base" hangingPunct="0">
              <a:spcBef>
                <a:spcPct val="0"/>
              </a:spcBef>
              <a:spcAft>
                <a:spcPct val="0"/>
              </a:spcAft>
              <a:defRPr>
                <a:solidFill>
                  <a:schemeClr val="tx1"/>
                </a:solidFill>
                <a:latin typeface="Garamond" pitchFamily="-106" charset="0"/>
                <a:ea typeface="ＭＳ Ｐゴシック" pitchFamily="-106" charset="-128"/>
              </a:defRPr>
            </a:lvl8pPr>
            <a:lvl9pPr marL="3886200" indent="-228600" eaLnBrk="0" fontAlgn="base" hangingPunct="0">
              <a:spcBef>
                <a:spcPct val="0"/>
              </a:spcBef>
              <a:spcAft>
                <a:spcPct val="0"/>
              </a:spcAft>
              <a:defRPr>
                <a:solidFill>
                  <a:schemeClr val="tx1"/>
                </a:solidFill>
                <a:latin typeface="Garamond" pitchFamily="-106" charset="0"/>
                <a:ea typeface="ＭＳ Ｐゴシック" pitchFamily="-106" charset="-128"/>
              </a:defRPr>
            </a:lvl9pPr>
          </a:lstStyle>
          <a:p>
            <a:endParaRPr lang="en-US" altLang="en-US"/>
          </a:p>
        </p:txBody>
      </p:sp>
      <p:sp>
        <p:nvSpPr>
          <p:cNvPr id="13" name="5-Point Star 12"/>
          <p:cNvSpPr/>
          <p:nvPr/>
        </p:nvSpPr>
        <p:spPr bwMode="auto">
          <a:xfrm>
            <a:off x="3622040" y="501396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5-Point Star 13"/>
          <p:cNvSpPr/>
          <p:nvPr/>
        </p:nvSpPr>
        <p:spPr bwMode="auto">
          <a:xfrm>
            <a:off x="4632960" y="508508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5-Point Star 14"/>
          <p:cNvSpPr/>
          <p:nvPr/>
        </p:nvSpPr>
        <p:spPr bwMode="auto">
          <a:xfrm>
            <a:off x="3683000" y="601472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 name="5-Point Star 15"/>
          <p:cNvSpPr/>
          <p:nvPr/>
        </p:nvSpPr>
        <p:spPr bwMode="auto">
          <a:xfrm>
            <a:off x="3317240" y="573024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7" name="5-Point Star 16"/>
          <p:cNvSpPr/>
          <p:nvPr/>
        </p:nvSpPr>
        <p:spPr bwMode="auto">
          <a:xfrm>
            <a:off x="3530600" y="541528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5-Point Star 17"/>
          <p:cNvSpPr/>
          <p:nvPr/>
        </p:nvSpPr>
        <p:spPr bwMode="auto">
          <a:xfrm>
            <a:off x="3926840" y="482600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9" name="5-Point Star 18"/>
          <p:cNvSpPr/>
          <p:nvPr/>
        </p:nvSpPr>
        <p:spPr bwMode="auto">
          <a:xfrm>
            <a:off x="4135120" y="474980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5-Point Star 19"/>
          <p:cNvSpPr/>
          <p:nvPr/>
        </p:nvSpPr>
        <p:spPr bwMode="auto">
          <a:xfrm>
            <a:off x="3967480" y="538988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1" name="5-Point Star 20"/>
          <p:cNvSpPr/>
          <p:nvPr/>
        </p:nvSpPr>
        <p:spPr bwMode="auto">
          <a:xfrm>
            <a:off x="4785360" y="525272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2" name="5-Point Star 21"/>
          <p:cNvSpPr/>
          <p:nvPr/>
        </p:nvSpPr>
        <p:spPr bwMode="auto">
          <a:xfrm>
            <a:off x="4135120" y="515112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3" name="5-Point Star 22"/>
          <p:cNvSpPr/>
          <p:nvPr/>
        </p:nvSpPr>
        <p:spPr bwMode="auto">
          <a:xfrm>
            <a:off x="4937760" y="516128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5" name="5-Point Star 24"/>
          <p:cNvSpPr/>
          <p:nvPr/>
        </p:nvSpPr>
        <p:spPr bwMode="auto">
          <a:xfrm>
            <a:off x="4439920" y="525780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6" name="5-Point Star 25"/>
          <p:cNvSpPr/>
          <p:nvPr/>
        </p:nvSpPr>
        <p:spPr bwMode="auto">
          <a:xfrm>
            <a:off x="4480560" y="5740400"/>
            <a:ext cx="304800" cy="3048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231833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868362"/>
          </a:xfrm>
        </p:spPr>
        <p:txBody>
          <a:bodyPr>
            <a:normAutofit/>
          </a:bodyPr>
          <a:lstStyle/>
          <a:p>
            <a:r>
              <a:rPr lang="en-US" dirty="0"/>
              <a:t>Building a community at work</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20</a:t>
            </a:fld>
            <a:endParaRPr lang="en-US"/>
          </a:p>
        </p:txBody>
      </p:sp>
      <p:sp>
        <p:nvSpPr>
          <p:cNvPr id="4" name="Content Placeholder 3"/>
          <p:cNvSpPr>
            <a:spLocks noGrp="1"/>
          </p:cNvSpPr>
          <p:nvPr>
            <p:ph sz="quarter" idx="1"/>
          </p:nvPr>
        </p:nvSpPr>
        <p:spPr>
          <a:xfrm>
            <a:off x="914400" y="2590800"/>
            <a:ext cx="7772400" cy="3657600"/>
          </a:xfrm>
        </p:spPr>
        <p:txBody>
          <a:bodyPr>
            <a:normAutofit fontScale="92500" lnSpcReduction="10000"/>
          </a:bodyPr>
          <a:lstStyle/>
          <a:p>
            <a:r>
              <a:rPr lang="en-US" sz="3500" dirty="0"/>
              <a:t>Being in community is about connecting as human beings</a:t>
            </a:r>
          </a:p>
          <a:p>
            <a:r>
              <a:rPr lang="en-US" sz="3500" dirty="0"/>
              <a:t>We can treat each other with respect</a:t>
            </a:r>
          </a:p>
          <a:p>
            <a:r>
              <a:rPr lang="en-US" sz="3500" dirty="0"/>
              <a:t>We can greet each other in the hallway</a:t>
            </a:r>
          </a:p>
          <a:p>
            <a:r>
              <a:rPr lang="en-US" sz="3500" dirty="0"/>
              <a:t>We can chat over meals</a:t>
            </a:r>
          </a:p>
          <a:p>
            <a:r>
              <a:rPr lang="en-US" sz="3500" dirty="0"/>
              <a:t>We can help people get to know each other</a:t>
            </a:r>
          </a:p>
          <a:p>
            <a:r>
              <a:rPr lang="en-US" sz="3500" dirty="0"/>
              <a:t>We can encourage each other in our daily work</a:t>
            </a:r>
          </a:p>
          <a:p>
            <a:endParaRPr lang="en-US" sz="28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99" y="1190625"/>
            <a:ext cx="3400425" cy="1178100"/>
          </a:xfrm>
          <a:prstGeom prst="rect">
            <a:avLst/>
          </a:prstGeom>
        </p:spPr>
      </p:pic>
    </p:spTree>
    <p:extLst>
      <p:ext uri="{BB962C8B-B14F-4D97-AF65-F5344CB8AC3E}">
        <p14:creationId xmlns:p14="http://schemas.microsoft.com/office/powerpoint/2010/main" val="2368050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a:t>Building a community at work</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21</a:t>
            </a:fld>
            <a:endParaRPr lang="en-US"/>
          </a:p>
        </p:txBody>
      </p:sp>
      <p:sp>
        <p:nvSpPr>
          <p:cNvPr id="4" name="Content Placeholder 3"/>
          <p:cNvSpPr>
            <a:spLocks noGrp="1"/>
          </p:cNvSpPr>
          <p:nvPr>
            <p:ph sz="quarter" idx="1"/>
          </p:nvPr>
        </p:nvSpPr>
        <p:spPr>
          <a:xfrm>
            <a:off x="838200" y="2905600"/>
            <a:ext cx="7620000" cy="3571399"/>
          </a:xfrm>
        </p:spPr>
        <p:txBody>
          <a:bodyPr>
            <a:normAutofit/>
          </a:bodyPr>
          <a:lstStyle/>
          <a:p>
            <a:r>
              <a:rPr lang="en-US" sz="3200" dirty="0"/>
              <a:t>We can build our community at work by sharing information with people</a:t>
            </a:r>
          </a:p>
          <a:p>
            <a:r>
              <a:rPr lang="en-US" sz="3200" dirty="0"/>
              <a:t>We can emphasize teamwork and cooperation</a:t>
            </a:r>
          </a:p>
          <a:p>
            <a:r>
              <a:rPr lang="en-US" sz="3200" dirty="0"/>
              <a:t>We can celebrate milestones in the work of the organization, and thank everyone for their roles in reaching the milestones</a:t>
            </a:r>
          </a:p>
          <a:p>
            <a:endParaRPr lang="en-US" sz="32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523" b="7199"/>
          <a:stretch/>
        </p:blipFill>
        <p:spPr>
          <a:xfrm>
            <a:off x="1066800" y="1133474"/>
            <a:ext cx="3505200" cy="1638301"/>
          </a:xfrm>
          <a:prstGeom prst="rect">
            <a:avLst/>
          </a:prstGeom>
        </p:spPr>
      </p:pic>
    </p:spTree>
    <p:extLst>
      <p:ext uri="{BB962C8B-B14F-4D97-AF65-F5344CB8AC3E}">
        <p14:creationId xmlns:p14="http://schemas.microsoft.com/office/powerpoint/2010/main" val="197159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01000" cy="838200"/>
          </a:xfrm>
        </p:spPr>
        <p:txBody>
          <a:bodyPr>
            <a:normAutofit/>
          </a:bodyPr>
          <a:lstStyle/>
          <a:p>
            <a:r>
              <a:rPr lang="en-US" dirty="0"/>
              <a:t>Building a community at work</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22</a:t>
            </a:fld>
            <a:endParaRPr lang="en-US"/>
          </a:p>
        </p:txBody>
      </p:sp>
      <p:sp>
        <p:nvSpPr>
          <p:cNvPr id="4" name="Content Placeholder 3"/>
          <p:cNvSpPr>
            <a:spLocks noGrp="1"/>
          </p:cNvSpPr>
          <p:nvPr>
            <p:ph sz="quarter" idx="1"/>
          </p:nvPr>
        </p:nvSpPr>
        <p:spPr>
          <a:xfrm>
            <a:off x="609600" y="990600"/>
            <a:ext cx="7924800" cy="5562600"/>
          </a:xfrm>
        </p:spPr>
        <p:txBody>
          <a:bodyPr>
            <a:normAutofit lnSpcReduction="10000"/>
          </a:bodyPr>
          <a:lstStyle/>
          <a:p>
            <a:r>
              <a:rPr lang="en-US" sz="3200" dirty="0"/>
              <a:t>We can celebrate special events in the personal lives of our colleagues– birthdays, weddings, births, promotions, retirements</a:t>
            </a:r>
          </a:p>
          <a:p>
            <a:endParaRPr lang="en-US" sz="3200" dirty="0"/>
          </a:p>
          <a:p>
            <a:pPr marL="0" indent="0">
              <a:buNone/>
            </a:pPr>
            <a:endParaRPr lang="en-US" sz="3200" dirty="0"/>
          </a:p>
          <a:p>
            <a:endParaRPr lang="en-US" sz="3200" dirty="0"/>
          </a:p>
          <a:p>
            <a:pPr marL="0" indent="0">
              <a:buNone/>
            </a:pPr>
            <a:endParaRPr lang="en-SG" sz="3200" dirty="0"/>
          </a:p>
          <a:p>
            <a:r>
              <a:rPr lang="en-US" sz="3200" dirty="0"/>
              <a:t>We can help people during difficult times– a colleague who is ill, or who has lost a loved one, or who is caring for a loved one, or who is facing any of life’s special challenges or tragedies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0965" b="8995"/>
          <a:stretch/>
        </p:blipFill>
        <p:spPr>
          <a:xfrm>
            <a:off x="2971800" y="2412171"/>
            <a:ext cx="2743200" cy="1871592"/>
          </a:xfrm>
          <a:prstGeom prst="rect">
            <a:avLst/>
          </a:prstGeom>
        </p:spPr>
      </p:pic>
    </p:spTree>
    <p:extLst>
      <p:ext uri="{BB962C8B-B14F-4D97-AF65-F5344CB8AC3E}">
        <p14:creationId xmlns:p14="http://schemas.microsoft.com/office/powerpoint/2010/main" val="413073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a:t>Building a community at work</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23</a:t>
            </a:fld>
            <a:endParaRPr lang="en-US"/>
          </a:p>
        </p:txBody>
      </p:sp>
      <p:sp>
        <p:nvSpPr>
          <p:cNvPr id="4" name="Content Placeholder 3"/>
          <p:cNvSpPr>
            <a:spLocks noGrp="1"/>
          </p:cNvSpPr>
          <p:nvPr>
            <p:ph sz="quarter" idx="1"/>
          </p:nvPr>
        </p:nvSpPr>
        <p:spPr>
          <a:xfrm>
            <a:off x="838200" y="2905600"/>
            <a:ext cx="7620000" cy="3571399"/>
          </a:xfrm>
        </p:spPr>
        <p:txBody>
          <a:bodyPr>
            <a:normAutofit/>
          </a:bodyPr>
          <a:lstStyle/>
          <a:p>
            <a:r>
              <a:rPr lang="en-US" sz="3600" dirty="0"/>
              <a:t>We can build our community at work by creating an environment that calms people’s fears</a:t>
            </a:r>
          </a:p>
          <a:p>
            <a:r>
              <a:rPr lang="en-US" sz="3600" dirty="0"/>
              <a:t>People typically live with lots of fears about both their personal lives and their work lives</a:t>
            </a:r>
          </a:p>
          <a:p>
            <a:pPr marL="0" indent="0">
              <a:buNone/>
            </a:pP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9200"/>
            <a:ext cx="3194429" cy="1600200"/>
          </a:xfrm>
          <a:prstGeom prst="rect">
            <a:avLst/>
          </a:prstGeom>
        </p:spPr>
      </p:pic>
    </p:spTree>
    <p:extLst>
      <p:ext uri="{BB962C8B-B14F-4D97-AF65-F5344CB8AC3E}">
        <p14:creationId xmlns:p14="http://schemas.microsoft.com/office/powerpoint/2010/main" val="275510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477962"/>
          </a:xfrm>
        </p:spPr>
        <p:txBody>
          <a:bodyPr>
            <a:normAutofit/>
          </a:bodyPr>
          <a:lstStyle/>
          <a:p>
            <a:r>
              <a:rPr lang="en-US" dirty="0"/>
              <a:t>Human beings </a:t>
            </a:r>
            <a:br>
              <a:rPr lang="en-US" dirty="0"/>
            </a:br>
            <a:r>
              <a:rPr lang="en-US" dirty="0"/>
              <a:t>have fears</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24</a:t>
            </a:fld>
            <a:endParaRPr lang="en-US"/>
          </a:p>
        </p:txBody>
      </p:sp>
      <p:sp>
        <p:nvSpPr>
          <p:cNvPr id="4" name="Content Placeholder 3"/>
          <p:cNvSpPr>
            <a:spLocks noGrp="1"/>
          </p:cNvSpPr>
          <p:nvPr>
            <p:ph sz="quarter" idx="1"/>
          </p:nvPr>
        </p:nvSpPr>
        <p:spPr>
          <a:xfrm>
            <a:off x="914400" y="1752600"/>
            <a:ext cx="7772400" cy="4648200"/>
          </a:xfrm>
        </p:spPr>
        <p:txBody>
          <a:bodyPr>
            <a:noAutofit/>
          </a:bodyPr>
          <a:lstStyle/>
          <a:p>
            <a:r>
              <a:rPr lang="en-US" sz="3200" dirty="0"/>
              <a:t>Fear of losing one’s job</a:t>
            </a:r>
          </a:p>
          <a:p>
            <a:r>
              <a:rPr lang="en-US" sz="3200" dirty="0"/>
              <a:t>Fear of failure to provide for one’s family</a:t>
            </a:r>
          </a:p>
          <a:p>
            <a:r>
              <a:rPr lang="en-US" sz="3200" dirty="0"/>
              <a:t>Fear of losing the basics— food, clothing, shelter</a:t>
            </a:r>
          </a:p>
          <a:p>
            <a:r>
              <a:rPr lang="en-US" sz="3200" dirty="0"/>
              <a:t>Fear of personal illness or injury </a:t>
            </a:r>
          </a:p>
          <a:p>
            <a:r>
              <a:rPr lang="en-US" sz="3200" dirty="0"/>
              <a:t>Fear of losing loved ones through death</a:t>
            </a:r>
          </a:p>
          <a:p>
            <a:r>
              <a:rPr lang="en-US" sz="3200" dirty="0"/>
              <a:t>Fear of letting people down</a:t>
            </a:r>
          </a:p>
          <a:p>
            <a:r>
              <a:rPr lang="en-US" sz="3200" dirty="0"/>
              <a:t>Fear of losing relationships</a:t>
            </a:r>
          </a:p>
          <a:p>
            <a:r>
              <a:rPr lang="en-US" sz="3200" dirty="0"/>
              <a:t>Fear of losing membership in a group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04800"/>
            <a:ext cx="2572332" cy="1447800"/>
          </a:xfrm>
          <a:prstGeom prst="rect">
            <a:avLst/>
          </a:prstGeom>
        </p:spPr>
      </p:pic>
    </p:spTree>
    <p:extLst>
      <p:ext uri="{BB962C8B-B14F-4D97-AF65-F5344CB8AC3E}">
        <p14:creationId xmlns:p14="http://schemas.microsoft.com/office/powerpoint/2010/main" val="3607195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096962"/>
          </a:xfrm>
        </p:spPr>
        <p:txBody>
          <a:bodyPr>
            <a:noAutofit/>
          </a:bodyPr>
          <a:lstStyle/>
          <a:p>
            <a:r>
              <a:rPr lang="en-US" dirty="0"/>
              <a:t>Human beings have fears</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25</a:t>
            </a:fld>
            <a:endParaRPr lang="en-US"/>
          </a:p>
        </p:txBody>
      </p:sp>
      <p:sp>
        <p:nvSpPr>
          <p:cNvPr id="4" name="Content Placeholder 3"/>
          <p:cNvSpPr>
            <a:spLocks noGrp="1"/>
          </p:cNvSpPr>
          <p:nvPr>
            <p:ph sz="quarter" idx="1"/>
          </p:nvPr>
        </p:nvSpPr>
        <p:spPr>
          <a:xfrm>
            <a:off x="838200" y="1371600"/>
            <a:ext cx="5105400" cy="5105400"/>
          </a:xfrm>
        </p:spPr>
        <p:txBody>
          <a:bodyPr>
            <a:normAutofit/>
          </a:bodyPr>
          <a:lstStyle/>
          <a:p>
            <a:r>
              <a:rPr lang="en-US" sz="3200" dirty="0"/>
              <a:t>Fear of losing status or respect</a:t>
            </a:r>
          </a:p>
          <a:p>
            <a:r>
              <a:rPr lang="en-US" sz="3200" dirty="0"/>
              <a:t>Fear of public embarrassment</a:t>
            </a:r>
          </a:p>
          <a:p>
            <a:r>
              <a:rPr lang="en-US" sz="3200" dirty="0"/>
              <a:t>Fear of hurting others</a:t>
            </a:r>
          </a:p>
          <a:p>
            <a:r>
              <a:rPr lang="en-US" sz="3200" dirty="0"/>
              <a:t>Fear of being hurt by others </a:t>
            </a:r>
          </a:p>
          <a:p>
            <a:r>
              <a:rPr lang="en-US" sz="3200" dirty="0"/>
              <a:t>Fear of public speaking</a:t>
            </a:r>
          </a:p>
          <a:p>
            <a:r>
              <a:rPr lang="en-US" sz="3200" dirty="0"/>
              <a:t>Fear of death</a:t>
            </a:r>
          </a:p>
          <a:p>
            <a:r>
              <a:rPr lang="en-US" sz="3200" dirty="0"/>
              <a:t>Fear of the future in general (what is happening in the world)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4343400"/>
            <a:ext cx="2743200" cy="1828800"/>
          </a:xfrm>
          <a:prstGeom prst="rect">
            <a:avLst/>
          </a:prstGeom>
        </p:spPr>
      </p:pic>
    </p:spTree>
    <p:extLst>
      <p:ext uri="{BB962C8B-B14F-4D97-AF65-F5344CB8AC3E}">
        <p14:creationId xmlns:p14="http://schemas.microsoft.com/office/powerpoint/2010/main" val="288707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1143000"/>
          </a:xfrm>
        </p:spPr>
        <p:txBody>
          <a:bodyPr/>
          <a:lstStyle/>
          <a:p>
            <a:r>
              <a:rPr lang="en-US" dirty="0"/>
              <a:t>Calming the fears</a:t>
            </a:r>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26</a:t>
            </a:fld>
            <a:endParaRPr lang="en-US"/>
          </a:p>
        </p:txBody>
      </p:sp>
      <p:sp>
        <p:nvSpPr>
          <p:cNvPr id="4" name="Content Placeholder 3"/>
          <p:cNvSpPr>
            <a:spLocks noGrp="1"/>
          </p:cNvSpPr>
          <p:nvPr>
            <p:ph sz="quarter" idx="1"/>
          </p:nvPr>
        </p:nvSpPr>
        <p:spPr>
          <a:xfrm>
            <a:off x="609600" y="2057400"/>
            <a:ext cx="8077200" cy="4114800"/>
          </a:xfrm>
        </p:spPr>
        <p:txBody>
          <a:bodyPr>
            <a:noAutofit/>
          </a:bodyPr>
          <a:lstStyle/>
          <a:p>
            <a:r>
              <a:rPr lang="en-US" sz="3200" dirty="0"/>
              <a:t>People do not do their best work when they are fearful</a:t>
            </a:r>
          </a:p>
          <a:p>
            <a:r>
              <a:rPr lang="en-US" sz="3200" dirty="0"/>
              <a:t>Their fears affect how they interact with others at home and at work</a:t>
            </a:r>
          </a:p>
          <a:p>
            <a:r>
              <a:rPr lang="en-US" sz="3200" dirty="0"/>
              <a:t>It is hard to compartmentalize our lives so that our fears are left at home when we come to work</a:t>
            </a:r>
          </a:p>
          <a:p>
            <a:r>
              <a:rPr lang="en-US" sz="3200" dirty="0"/>
              <a:t>We can calm the fears of our colleagues by creating </a:t>
            </a:r>
            <a:br>
              <a:rPr lang="en-US" sz="3200" dirty="0"/>
            </a:br>
            <a:r>
              <a:rPr lang="en-US" sz="3200" dirty="0"/>
              <a:t>“Circles of Safety”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455" b="10929"/>
          <a:stretch/>
        </p:blipFill>
        <p:spPr>
          <a:xfrm>
            <a:off x="5181600" y="304800"/>
            <a:ext cx="2213333" cy="1589310"/>
          </a:xfrm>
          <a:prstGeom prst="rect">
            <a:avLst/>
          </a:prstGeom>
        </p:spPr>
      </p:pic>
    </p:spTree>
    <p:extLst>
      <p:ext uri="{BB962C8B-B14F-4D97-AF65-F5344CB8AC3E}">
        <p14:creationId xmlns:p14="http://schemas.microsoft.com/office/powerpoint/2010/main" val="2502959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528713"/>
            <a:ext cx="7772400" cy="1359024"/>
          </a:xfrm>
        </p:spPr>
        <p:txBody>
          <a:bodyPr>
            <a:normAutofit/>
          </a:bodyPr>
          <a:lstStyle/>
          <a:p>
            <a:r>
              <a:rPr lang="en-US" dirty="0"/>
              <a:t>Simon Sinek</a:t>
            </a:r>
            <a:br>
              <a:rPr lang="en-US" dirty="0"/>
            </a:br>
            <a:r>
              <a:rPr lang="en-US" sz="3800" dirty="0"/>
              <a:t>Circle of Safety</a:t>
            </a:r>
            <a:endParaRPr lang="en-US" sz="3800" i="1" dirty="0"/>
          </a:p>
        </p:txBody>
      </p:sp>
      <p:sp>
        <p:nvSpPr>
          <p:cNvPr id="3" name="Slide Number Placeholder 2"/>
          <p:cNvSpPr>
            <a:spLocks noGrp="1"/>
          </p:cNvSpPr>
          <p:nvPr>
            <p:ph type="sldNum" sz="quarter" idx="12"/>
          </p:nvPr>
        </p:nvSpPr>
        <p:spPr/>
        <p:txBody>
          <a:bodyPr/>
          <a:lstStyle/>
          <a:p>
            <a:fld id="{8622707D-08CF-47E9-90EA-51DC2C56B010}" type="slidenum">
              <a:rPr lang="en-SG" smtClean="0"/>
              <a:t>27</a:t>
            </a:fld>
            <a:endParaRPr lang="en-SG"/>
          </a:p>
        </p:txBody>
      </p:sp>
      <p:sp>
        <p:nvSpPr>
          <p:cNvPr id="4" name="Content Placeholder 3"/>
          <p:cNvSpPr>
            <a:spLocks noGrp="1"/>
          </p:cNvSpPr>
          <p:nvPr>
            <p:ph sz="quarter" idx="1"/>
          </p:nvPr>
        </p:nvSpPr>
        <p:spPr>
          <a:xfrm>
            <a:off x="762000" y="2136640"/>
            <a:ext cx="7772400" cy="4102968"/>
          </a:xfrm>
        </p:spPr>
        <p:txBody>
          <a:bodyPr>
            <a:normAutofit/>
          </a:bodyPr>
          <a:lstStyle/>
          <a:p>
            <a:r>
              <a:rPr lang="en-US" sz="3200" dirty="0"/>
              <a:t>In his book, </a:t>
            </a:r>
            <a:r>
              <a:rPr lang="en-US" sz="3200" i="1" dirty="0"/>
              <a:t>Leaders Eat Last: Why Some Teams Pull Together and Others Don’t</a:t>
            </a:r>
            <a:r>
              <a:rPr lang="en-US" sz="3200" dirty="0"/>
              <a:t>, Simon Sinek says: “By creating a Circle of Safety around the people in the organization, leadership reduces the threats people feel inside the group, which frees them up to focus more time and energy to protect the organization from the constant dangers outside and seize the big opportunities.”</a:t>
            </a:r>
          </a:p>
          <a:p>
            <a:endParaRPr lang="en-US" sz="3200" dirty="0"/>
          </a:p>
          <a:p>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64101"/>
            <a:ext cx="1585144" cy="155022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226" r="32264"/>
          <a:stretch/>
        </p:blipFill>
        <p:spPr>
          <a:xfrm>
            <a:off x="6261919" y="392672"/>
            <a:ext cx="1058188" cy="1521658"/>
          </a:xfrm>
          <a:prstGeom prst="rect">
            <a:avLst/>
          </a:prstGeom>
        </p:spPr>
      </p:pic>
    </p:spTree>
    <p:extLst>
      <p:ext uri="{BB962C8B-B14F-4D97-AF65-F5344CB8AC3E}">
        <p14:creationId xmlns:p14="http://schemas.microsoft.com/office/powerpoint/2010/main" val="592511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8713"/>
            <a:ext cx="7909992" cy="1359024"/>
          </a:xfrm>
        </p:spPr>
        <p:txBody>
          <a:bodyPr>
            <a:normAutofit/>
          </a:bodyPr>
          <a:lstStyle/>
          <a:p>
            <a:r>
              <a:rPr lang="en-US" dirty="0"/>
              <a:t>Simon Sinek</a:t>
            </a:r>
            <a:br>
              <a:rPr lang="en-US" dirty="0"/>
            </a:br>
            <a:r>
              <a:rPr lang="en-US" sz="3800" dirty="0"/>
              <a:t>Circle of Safety</a:t>
            </a:r>
            <a:endParaRPr lang="en-US" sz="3800" i="1" dirty="0"/>
          </a:p>
        </p:txBody>
      </p:sp>
      <p:sp>
        <p:nvSpPr>
          <p:cNvPr id="3" name="Slide Number Placeholder 2"/>
          <p:cNvSpPr>
            <a:spLocks noGrp="1"/>
          </p:cNvSpPr>
          <p:nvPr>
            <p:ph type="sldNum" sz="quarter" idx="12"/>
          </p:nvPr>
        </p:nvSpPr>
        <p:spPr/>
        <p:txBody>
          <a:bodyPr/>
          <a:lstStyle/>
          <a:p>
            <a:fld id="{8622707D-08CF-47E9-90EA-51DC2C56B010}" type="slidenum">
              <a:rPr lang="en-SG" smtClean="0"/>
              <a:t>28</a:t>
            </a:fld>
            <a:endParaRPr lang="en-SG"/>
          </a:p>
        </p:txBody>
      </p:sp>
      <p:sp>
        <p:nvSpPr>
          <p:cNvPr id="4" name="Content Placeholder 3"/>
          <p:cNvSpPr>
            <a:spLocks noGrp="1"/>
          </p:cNvSpPr>
          <p:nvPr>
            <p:ph sz="quarter" idx="1"/>
          </p:nvPr>
        </p:nvSpPr>
        <p:spPr>
          <a:xfrm>
            <a:off x="685800" y="2209800"/>
            <a:ext cx="7772400" cy="4102968"/>
          </a:xfrm>
        </p:spPr>
        <p:txBody>
          <a:bodyPr>
            <a:normAutofit/>
          </a:bodyPr>
          <a:lstStyle/>
          <a:p>
            <a:r>
              <a:rPr lang="en-US" sz="3200" dirty="0"/>
              <a:t>In a Circle of Safety, “we feel valued by our colleagues and we feel cared for by our superiors. We become absolutely confident that the leaders of the organization and all those with whom we work are there for us and will do what they can to help us succeed... When the Circle is strong and that feeling of belonging is ubiquitous, collaboration, trust and innovation result.”</a:t>
            </a:r>
          </a:p>
          <a:p>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61159"/>
            <a:ext cx="1585144" cy="155022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226" r="32264"/>
          <a:stretch/>
        </p:blipFill>
        <p:spPr>
          <a:xfrm>
            <a:off x="5875790" y="361159"/>
            <a:ext cx="1058188" cy="1521658"/>
          </a:xfrm>
          <a:prstGeom prst="rect">
            <a:avLst/>
          </a:prstGeom>
        </p:spPr>
      </p:pic>
    </p:spTree>
    <p:extLst>
      <p:ext uri="{BB962C8B-B14F-4D97-AF65-F5344CB8AC3E}">
        <p14:creationId xmlns:p14="http://schemas.microsoft.com/office/powerpoint/2010/main" val="3488432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sp>
        <p:nvSpPr>
          <p:cNvPr id="3" name="Slide Number Placeholder 2"/>
          <p:cNvSpPr>
            <a:spLocks noGrp="1"/>
          </p:cNvSpPr>
          <p:nvPr>
            <p:ph type="sldNum" sz="quarter" idx="12"/>
          </p:nvPr>
        </p:nvSpPr>
        <p:spPr/>
        <p:txBody>
          <a:bodyPr/>
          <a:lstStyle/>
          <a:p>
            <a:pPr>
              <a:defRPr/>
            </a:pPr>
            <a:fld id="{46F55E5A-06A1-4024-92E3-E37A303B06C1}" type="slidenum">
              <a:rPr lang="en-US" smtClean="0"/>
              <a:pPr>
                <a:defRPr/>
              </a:pPr>
              <a:t>29</a:t>
            </a:fld>
            <a:endParaRPr lang="en-US"/>
          </a:p>
        </p:txBody>
      </p:sp>
      <p:sp>
        <p:nvSpPr>
          <p:cNvPr id="4" name="Content Placeholder 3"/>
          <p:cNvSpPr>
            <a:spLocks noGrp="1"/>
          </p:cNvSpPr>
          <p:nvPr>
            <p:ph sz="quarter" idx="1"/>
          </p:nvPr>
        </p:nvSpPr>
        <p:spPr>
          <a:xfrm>
            <a:off x="914400" y="4038600"/>
            <a:ext cx="7772400" cy="1981200"/>
          </a:xfrm>
        </p:spPr>
        <p:txBody>
          <a:bodyPr>
            <a:normAutofit/>
          </a:bodyPr>
          <a:lstStyle/>
          <a:p>
            <a:pPr marL="0" indent="0" algn="ctr">
              <a:buNone/>
            </a:pPr>
            <a:r>
              <a:rPr lang="en-US" sz="5000" dirty="0"/>
              <a:t>Comments or questions…</a:t>
            </a:r>
            <a:endParaRPr lang="en-SG" sz="5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700808"/>
            <a:ext cx="1943100" cy="1943100"/>
          </a:xfrm>
          <a:prstGeom prst="rect">
            <a:avLst/>
          </a:prstGeom>
        </p:spPr>
      </p:pic>
    </p:spTree>
    <p:extLst>
      <p:ext uri="{BB962C8B-B14F-4D97-AF65-F5344CB8AC3E}">
        <p14:creationId xmlns:p14="http://schemas.microsoft.com/office/powerpoint/2010/main" val="166815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772400" cy="1143000"/>
          </a:xfrm>
        </p:spPr>
        <p:txBody>
          <a:bodyPr>
            <a:noAutofit/>
          </a:bodyPr>
          <a:lstStyle/>
          <a:p>
            <a:r>
              <a:rPr lang="en-US" dirty="0"/>
              <a:t>Individual exercise</a:t>
            </a:r>
            <a:endParaRPr lang="en-SG" dirty="0"/>
          </a:p>
        </p:txBody>
      </p:sp>
      <p:sp>
        <p:nvSpPr>
          <p:cNvPr id="3" name="Slide Number Placeholder 2"/>
          <p:cNvSpPr>
            <a:spLocks noGrp="1"/>
          </p:cNvSpPr>
          <p:nvPr>
            <p:ph type="sldNum" sz="quarter" idx="12"/>
          </p:nvPr>
        </p:nvSpPr>
        <p:spPr/>
        <p:txBody>
          <a:bodyPr/>
          <a:lstStyle/>
          <a:p>
            <a:pPr>
              <a:defRPr/>
            </a:pPr>
            <a:fld id="{CC48E47C-71A8-4438-9D1A-775A0827173F}" type="slidenum">
              <a:rPr lang="en-US" smtClean="0"/>
              <a:pPr>
                <a:defRPr/>
              </a:pPr>
              <a:t>3</a:t>
            </a:fld>
            <a:endParaRPr lang="en-US"/>
          </a:p>
        </p:txBody>
      </p:sp>
      <p:sp>
        <p:nvSpPr>
          <p:cNvPr id="4" name="Content Placeholder 3"/>
          <p:cNvSpPr>
            <a:spLocks noGrp="1"/>
          </p:cNvSpPr>
          <p:nvPr>
            <p:ph sz="quarter" idx="1"/>
          </p:nvPr>
        </p:nvSpPr>
        <p:spPr>
          <a:xfrm>
            <a:off x="762000" y="2286000"/>
            <a:ext cx="7467600" cy="3962400"/>
          </a:xfrm>
        </p:spPr>
        <p:txBody>
          <a:bodyPr>
            <a:normAutofit/>
          </a:bodyPr>
          <a:lstStyle/>
          <a:p>
            <a:pPr>
              <a:defRPr/>
            </a:pPr>
            <a:r>
              <a:rPr lang="en-US" sz="3600" dirty="0"/>
              <a:t>Draw your organization</a:t>
            </a:r>
          </a:p>
          <a:p>
            <a:pPr>
              <a:defRPr/>
            </a:pPr>
            <a:r>
              <a:rPr lang="en-US" sz="3600" dirty="0"/>
              <a:t>Mark yourself and three colleagues</a:t>
            </a:r>
          </a:p>
          <a:p>
            <a:pPr>
              <a:defRPr/>
            </a:pPr>
            <a:r>
              <a:rPr lang="en-US" sz="3600" dirty="0"/>
              <a:t>What are the advantages and disadvantages of your organizational structure?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581150"/>
            <a:ext cx="481073" cy="419100"/>
          </a:xfrm>
          <a:prstGeom prst="rect">
            <a:avLst/>
          </a:prstGeom>
        </p:spPr>
      </p:pic>
    </p:spTree>
    <p:extLst>
      <p:ext uri="{BB962C8B-B14F-4D97-AF65-F5344CB8AC3E}">
        <p14:creationId xmlns:p14="http://schemas.microsoft.com/office/powerpoint/2010/main" val="1604031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7772400" cy="1143000"/>
          </a:xfrm>
        </p:spPr>
        <p:txBody>
          <a:bodyPr>
            <a:normAutofit/>
          </a:bodyPr>
          <a:lstStyle/>
          <a:p>
            <a:r>
              <a:rPr lang="en-US" dirty="0"/>
              <a:t>Reflection</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30</a:t>
            </a:fld>
            <a:endParaRPr lang="en-US"/>
          </a:p>
        </p:txBody>
      </p:sp>
      <p:sp>
        <p:nvSpPr>
          <p:cNvPr id="4" name="Content Placeholder 3"/>
          <p:cNvSpPr>
            <a:spLocks noGrp="1"/>
          </p:cNvSpPr>
          <p:nvPr>
            <p:ph sz="quarter" idx="1"/>
          </p:nvPr>
        </p:nvSpPr>
        <p:spPr>
          <a:xfrm>
            <a:off x="914400" y="3667126"/>
            <a:ext cx="7086600" cy="2733674"/>
          </a:xfrm>
        </p:spPr>
        <p:txBody>
          <a:bodyPr>
            <a:normAutofit/>
          </a:bodyPr>
          <a:lstStyle/>
          <a:p>
            <a:r>
              <a:rPr lang="en-US" sz="3400" dirty="0"/>
              <a:t>What does “community” mean to you?</a:t>
            </a:r>
          </a:p>
          <a:p>
            <a:r>
              <a:rPr lang="en-US" sz="3400" dirty="0"/>
              <a:t>What have you done, or what can you do in the future, to create a community?</a:t>
            </a:r>
            <a:endParaRPr lang="en-SG" sz="3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181101"/>
            <a:ext cx="524806" cy="457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09371"/>
            <a:ext cx="2619375" cy="1743075"/>
          </a:xfrm>
          <a:prstGeom prst="rect">
            <a:avLst/>
          </a:prstGeom>
        </p:spPr>
      </p:pic>
    </p:spTree>
    <p:extLst>
      <p:ext uri="{BB962C8B-B14F-4D97-AF65-F5344CB8AC3E}">
        <p14:creationId xmlns:p14="http://schemas.microsoft.com/office/powerpoint/2010/main" val="3717709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3048000"/>
          </a:xfrm>
        </p:spPr>
        <p:txBody>
          <a:bodyPr/>
          <a:lstStyle/>
          <a:p>
            <a:pPr>
              <a:defRPr/>
            </a:pPr>
            <a:endParaRPr lang="en-US" dirty="0"/>
          </a:p>
        </p:txBody>
      </p:sp>
      <p:sp>
        <p:nvSpPr>
          <p:cNvPr id="4100" name="Slide Number Placeholder 3"/>
          <p:cNvSpPr>
            <a:spLocks noGrp="1"/>
          </p:cNvSpPr>
          <p:nvPr>
            <p:ph type="sldNum" sz="quarter" idx="12"/>
          </p:nvPr>
        </p:nvSpPr>
        <p:spPr>
          <a:noFill/>
        </p:spPr>
        <p:txBody>
          <a:bodyPr/>
          <a:lstStyle/>
          <a:p>
            <a:fld id="{0F6C48AE-F030-4D62-A3AE-53EC2EEB69E6}" type="slidenum">
              <a:rPr lang="en-US" smtClean="0"/>
              <a:pPr/>
              <a:t>31</a:t>
            </a:fld>
            <a:endParaRPr lang="en-US"/>
          </a:p>
        </p:txBody>
      </p:sp>
      <p:sp>
        <p:nvSpPr>
          <p:cNvPr id="3" name="Content Placeholder 2"/>
          <p:cNvSpPr>
            <a:spLocks noGrp="1"/>
          </p:cNvSpPr>
          <p:nvPr>
            <p:ph sz="quarter" idx="1"/>
          </p:nvPr>
        </p:nvSpPr>
        <p:spPr>
          <a:xfrm>
            <a:off x="457200" y="3429000"/>
            <a:ext cx="8229600" cy="1828799"/>
          </a:xfrm>
        </p:spPr>
        <p:txBody>
          <a:bodyPr>
            <a:normAutofit/>
          </a:bodyPr>
          <a:lstStyle/>
          <a:p>
            <a:pPr algn="ctr">
              <a:buFont typeface="Wingdings" pitchFamily="-106" charset="2"/>
              <a:buNone/>
              <a:defRPr/>
            </a:pPr>
            <a:r>
              <a:rPr lang="en-US" sz="4400" b="1" dirty="0"/>
              <a:t>The rise of </a:t>
            </a:r>
          </a:p>
          <a:p>
            <a:pPr algn="ctr">
              <a:buFont typeface="Wingdings" pitchFamily="-106" charset="2"/>
              <a:buNone/>
              <a:defRPr/>
            </a:pPr>
            <a:r>
              <a:rPr lang="en-US" sz="4400" b="1" dirty="0"/>
              <a:t>large institutions</a:t>
            </a:r>
          </a:p>
        </p:txBody>
      </p:sp>
      <p:graphicFrame>
        <p:nvGraphicFramePr>
          <p:cNvPr id="4" name="Object 3">
            <a:extLst>
              <a:ext uri="{FF2B5EF4-FFF2-40B4-BE49-F238E27FC236}">
                <a16:creationId xmlns:a16="http://schemas.microsoft.com/office/drawing/2014/main" id="{87B60660-2A9C-4629-B5CD-986A4567AE41}"/>
              </a:ext>
            </a:extLst>
          </p:cNvPr>
          <p:cNvGraphicFramePr>
            <a:graphicFrameLocks noChangeAspect="1"/>
          </p:cNvGraphicFramePr>
          <p:nvPr>
            <p:extLst>
              <p:ext uri="{D42A27DB-BD31-4B8C-83A1-F6EECF244321}">
                <p14:modId xmlns:p14="http://schemas.microsoft.com/office/powerpoint/2010/main" val="3994175174"/>
              </p:ext>
            </p:extLst>
          </p:nvPr>
        </p:nvGraphicFramePr>
        <p:xfrm>
          <a:off x="3276600" y="1447800"/>
          <a:ext cx="2402929" cy="1856808"/>
        </p:xfrm>
        <a:graphic>
          <a:graphicData uri="http://schemas.openxmlformats.org/presentationml/2006/ole">
            <mc:AlternateContent xmlns:mc="http://schemas.openxmlformats.org/markup-compatibility/2006">
              <mc:Choice xmlns:v="urn:schemas-microsoft-com:vml" Requires="v">
                <p:oleObj spid="_x0000_s10342"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4A2A5256-9A62-4918-AB53-5DBE309A3083}"/>
                          </a:ext>
                        </a:extLst>
                      </p:cNvPr>
                      <p:cNvPicPr/>
                      <p:nvPr/>
                    </p:nvPicPr>
                    <p:blipFill>
                      <a:blip r:embed="rId4"/>
                      <a:stretch>
                        <a:fillRect/>
                      </a:stretch>
                    </p:blipFill>
                    <p:spPr>
                      <a:xfrm>
                        <a:off x="3276600" y="1447800"/>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1146774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Reflection</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32</a:t>
            </a:fld>
            <a:endParaRPr lang="en-US"/>
          </a:p>
        </p:txBody>
      </p:sp>
      <p:sp>
        <p:nvSpPr>
          <p:cNvPr id="4" name="Content Placeholder 3"/>
          <p:cNvSpPr>
            <a:spLocks noGrp="1"/>
          </p:cNvSpPr>
          <p:nvPr>
            <p:ph sz="quarter" idx="1"/>
          </p:nvPr>
        </p:nvSpPr>
        <p:spPr>
          <a:xfrm>
            <a:off x="990600" y="3429000"/>
            <a:ext cx="7315200" cy="2971800"/>
          </a:xfrm>
        </p:spPr>
        <p:txBody>
          <a:bodyPr>
            <a:normAutofit lnSpcReduction="10000"/>
          </a:bodyPr>
          <a:lstStyle/>
          <a:p>
            <a:r>
              <a:rPr lang="en-US" sz="3200" dirty="0"/>
              <a:t>How well are you served, personally, by the institutions you interact with on a regular basis?  Think about businesses, government agencies, schools, hospitals, non-profit organizations…</a:t>
            </a:r>
          </a:p>
          <a:p>
            <a:r>
              <a:rPr lang="en-US" sz="3200" dirty="0"/>
              <a:t>How might these institutions serve you better?</a:t>
            </a:r>
          </a:p>
          <a:p>
            <a:endParaRPr lang="en-S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627" y="1524000"/>
            <a:ext cx="2373573" cy="17778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873365"/>
            <a:ext cx="457200" cy="398303"/>
          </a:xfrm>
          <a:prstGeom prst="rect">
            <a:avLst/>
          </a:prstGeom>
        </p:spPr>
      </p:pic>
    </p:spTree>
    <p:extLst>
      <p:ext uri="{BB962C8B-B14F-4D97-AF65-F5344CB8AC3E}">
        <p14:creationId xmlns:p14="http://schemas.microsoft.com/office/powerpoint/2010/main" val="318978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764704"/>
            <a:ext cx="7772400" cy="994122"/>
          </a:xfrm>
        </p:spPr>
        <p:txBody>
          <a:bodyPr/>
          <a:lstStyle/>
          <a:p>
            <a:r>
              <a:rPr lang="en-US" dirty="0"/>
              <a:t>	Rise of large institutions</a:t>
            </a:r>
          </a:p>
        </p:txBody>
      </p:sp>
      <p:sp>
        <p:nvSpPr>
          <p:cNvPr id="3" name="Slide Number Placeholder 2"/>
          <p:cNvSpPr>
            <a:spLocks noGrp="1"/>
          </p:cNvSpPr>
          <p:nvPr>
            <p:ph type="sldNum" sz="quarter" idx="12"/>
          </p:nvPr>
        </p:nvSpPr>
        <p:spPr/>
        <p:txBody>
          <a:bodyPr/>
          <a:lstStyle/>
          <a:p>
            <a:fld id="{8622707D-08CF-47E9-90EA-51DC2C56B010}" type="slidenum">
              <a:rPr lang="en-SG" smtClean="0"/>
              <a:t>33</a:t>
            </a:fld>
            <a:endParaRPr lang="en-SG"/>
          </a:p>
        </p:txBody>
      </p:sp>
      <p:sp>
        <p:nvSpPr>
          <p:cNvPr id="4" name="Content Placeholder 3"/>
          <p:cNvSpPr>
            <a:spLocks noGrp="1"/>
          </p:cNvSpPr>
          <p:nvPr>
            <p:ph sz="quarter" idx="1"/>
          </p:nvPr>
        </p:nvSpPr>
        <p:spPr>
          <a:xfrm>
            <a:off x="827584" y="1905000"/>
            <a:ext cx="7772400" cy="4332312"/>
          </a:xfrm>
        </p:spPr>
        <p:txBody>
          <a:bodyPr>
            <a:noAutofit/>
          </a:bodyPr>
          <a:lstStyle/>
          <a:p>
            <a:r>
              <a:rPr lang="en-US" sz="3200" dirty="0"/>
              <a:t>Governments and churches have been large institutions for thousands of years</a:t>
            </a:r>
          </a:p>
          <a:p>
            <a:r>
              <a:rPr lang="en-US" sz="3200" dirty="0"/>
              <a:t>For-profit private corporations are relatively new</a:t>
            </a:r>
          </a:p>
          <a:p>
            <a:r>
              <a:rPr lang="en-US" sz="3200" dirty="0"/>
              <a:t>In 1800, it is estimated that there were only 335 profit-seeking corporations in the United States, and they were mostly turnpike, bridge, canal, water, and fire protection companies (public utilities)</a:t>
            </a:r>
          </a:p>
        </p:txBody>
      </p:sp>
      <p:graphicFrame>
        <p:nvGraphicFramePr>
          <p:cNvPr id="7" name="Object 6">
            <a:extLst>
              <a:ext uri="{FF2B5EF4-FFF2-40B4-BE49-F238E27FC236}">
                <a16:creationId xmlns:a16="http://schemas.microsoft.com/office/drawing/2014/main" id="{834E7845-FFEA-4CC3-965E-64F97F3118E0}"/>
              </a:ext>
            </a:extLst>
          </p:cNvPr>
          <p:cNvGraphicFramePr>
            <a:graphicFrameLocks noChangeAspect="1"/>
          </p:cNvGraphicFramePr>
          <p:nvPr>
            <p:extLst>
              <p:ext uri="{D42A27DB-BD31-4B8C-83A1-F6EECF244321}">
                <p14:modId xmlns:p14="http://schemas.microsoft.com/office/powerpoint/2010/main" val="406667033"/>
              </p:ext>
            </p:extLst>
          </p:nvPr>
        </p:nvGraphicFramePr>
        <p:xfrm>
          <a:off x="899592" y="1066800"/>
          <a:ext cx="792088" cy="612068"/>
        </p:xfrm>
        <a:graphic>
          <a:graphicData uri="http://schemas.openxmlformats.org/presentationml/2006/ole">
            <mc:AlternateContent xmlns:mc="http://schemas.openxmlformats.org/markup-compatibility/2006">
              <mc:Choice xmlns:v="urn:schemas-microsoft-com:vml" Requires="v">
                <p:oleObj spid="_x0000_s14426"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6E712129-5348-4C31-AC51-7C04C6A3C679}"/>
                          </a:ext>
                        </a:extLst>
                      </p:cNvPr>
                      <p:cNvPicPr/>
                      <p:nvPr/>
                    </p:nvPicPr>
                    <p:blipFill>
                      <a:blip r:embed="rId4"/>
                      <a:stretch>
                        <a:fillRect/>
                      </a:stretch>
                    </p:blipFill>
                    <p:spPr>
                      <a:xfrm>
                        <a:off x="899592" y="10668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1349393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15548"/>
            <a:ext cx="7772400" cy="994122"/>
          </a:xfrm>
        </p:spPr>
        <p:txBody>
          <a:bodyPr/>
          <a:lstStyle/>
          <a:p>
            <a:r>
              <a:rPr lang="en-US" dirty="0"/>
              <a:t>	Rise of large institutions</a:t>
            </a:r>
          </a:p>
        </p:txBody>
      </p:sp>
      <p:sp>
        <p:nvSpPr>
          <p:cNvPr id="3" name="Slide Number Placeholder 2"/>
          <p:cNvSpPr>
            <a:spLocks noGrp="1"/>
          </p:cNvSpPr>
          <p:nvPr>
            <p:ph type="sldNum" sz="quarter" idx="12"/>
          </p:nvPr>
        </p:nvSpPr>
        <p:spPr/>
        <p:txBody>
          <a:bodyPr/>
          <a:lstStyle/>
          <a:p>
            <a:fld id="{8622707D-08CF-47E9-90EA-51DC2C56B010}" type="slidenum">
              <a:rPr lang="en-SG" smtClean="0"/>
              <a:t>34</a:t>
            </a:fld>
            <a:endParaRPr lang="en-SG"/>
          </a:p>
        </p:txBody>
      </p:sp>
      <p:sp>
        <p:nvSpPr>
          <p:cNvPr id="4" name="Content Placeholder 3"/>
          <p:cNvSpPr>
            <a:spLocks noGrp="1"/>
          </p:cNvSpPr>
          <p:nvPr>
            <p:ph sz="quarter" idx="1"/>
          </p:nvPr>
        </p:nvSpPr>
        <p:spPr>
          <a:xfrm>
            <a:off x="838200" y="1967690"/>
            <a:ext cx="7109792" cy="4248472"/>
          </a:xfrm>
        </p:spPr>
        <p:txBody>
          <a:bodyPr>
            <a:noAutofit/>
          </a:bodyPr>
          <a:lstStyle/>
          <a:p>
            <a:r>
              <a:rPr lang="en-US" sz="3400" dirty="0"/>
              <a:t>Larger private corporations like the railroads, banks, and steel companies emerged after the Civil War (1861-1865)</a:t>
            </a:r>
          </a:p>
          <a:p>
            <a:r>
              <a:rPr lang="en-US" sz="3400" dirty="0"/>
              <a:t>New laws gave corporations liability protection, the ability to choose their purpose, and the privilege of continuing in perpetuity</a:t>
            </a:r>
          </a:p>
        </p:txBody>
      </p:sp>
      <p:graphicFrame>
        <p:nvGraphicFramePr>
          <p:cNvPr id="7" name="Object 6">
            <a:extLst>
              <a:ext uri="{FF2B5EF4-FFF2-40B4-BE49-F238E27FC236}">
                <a16:creationId xmlns:a16="http://schemas.microsoft.com/office/drawing/2014/main" id="{4C78A12F-3D9D-409F-9330-496A5BEB230A}"/>
              </a:ext>
            </a:extLst>
          </p:cNvPr>
          <p:cNvGraphicFramePr>
            <a:graphicFrameLocks noChangeAspect="1"/>
          </p:cNvGraphicFramePr>
          <p:nvPr>
            <p:extLst>
              <p:ext uri="{D42A27DB-BD31-4B8C-83A1-F6EECF244321}">
                <p14:modId xmlns:p14="http://schemas.microsoft.com/office/powerpoint/2010/main" val="3633429261"/>
              </p:ext>
            </p:extLst>
          </p:nvPr>
        </p:nvGraphicFramePr>
        <p:xfrm>
          <a:off x="1066800" y="1143000"/>
          <a:ext cx="792088" cy="612068"/>
        </p:xfrm>
        <a:graphic>
          <a:graphicData uri="http://schemas.openxmlformats.org/presentationml/2006/ole">
            <mc:AlternateContent xmlns:mc="http://schemas.openxmlformats.org/markup-compatibility/2006">
              <mc:Choice xmlns:v="urn:schemas-microsoft-com:vml" Requires="v">
                <p:oleObj spid="_x0000_s15450"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834E7845-FFEA-4CC3-965E-64F97F3118E0}"/>
                          </a:ext>
                        </a:extLst>
                      </p:cNvPr>
                      <p:cNvPicPr/>
                      <p:nvPr/>
                    </p:nvPicPr>
                    <p:blipFill>
                      <a:blip r:embed="rId4"/>
                      <a:stretch>
                        <a:fillRect/>
                      </a:stretch>
                    </p:blipFill>
                    <p:spPr>
                      <a:xfrm>
                        <a:off x="1066800" y="11430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1390855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0125"/>
            <a:ext cx="7772400" cy="994122"/>
          </a:xfrm>
        </p:spPr>
        <p:txBody>
          <a:bodyPr/>
          <a:lstStyle/>
          <a:p>
            <a:r>
              <a:rPr lang="en-US" dirty="0"/>
              <a:t>	Rise of large institutions</a:t>
            </a:r>
          </a:p>
        </p:txBody>
      </p:sp>
      <p:sp>
        <p:nvSpPr>
          <p:cNvPr id="3" name="Slide Number Placeholder 2"/>
          <p:cNvSpPr>
            <a:spLocks noGrp="1"/>
          </p:cNvSpPr>
          <p:nvPr>
            <p:ph type="sldNum" sz="quarter" idx="12"/>
          </p:nvPr>
        </p:nvSpPr>
        <p:spPr/>
        <p:txBody>
          <a:bodyPr/>
          <a:lstStyle/>
          <a:p>
            <a:fld id="{8622707D-08CF-47E9-90EA-51DC2C56B010}" type="slidenum">
              <a:rPr lang="en-SG" smtClean="0"/>
              <a:t>35</a:t>
            </a:fld>
            <a:endParaRPr lang="en-SG"/>
          </a:p>
        </p:txBody>
      </p:sp>
      <p:sp>
        <p:nvSpPr>
          <p:cNvPr id="4" name="Content Placeholder 3"/>
          <p:cNvSpPr>
            <a:spLocks noGrp="1"/>
          </p:cNvSpPr>
          <p:nvPr>
            <p:ph sz="quarter" idx="1"/>
          </p:nvPr>
        </p:nvSpPr>
        <p:spPr>
          <a:xfrm>
            <a:off x="914400" y="1524000"/>
            <a:ext cx="7391400" cy="4686300"/>
          </a:xfrm>
        </p:spPr>
        <p:txBody>
          <a:bodyPr>
            <a:noAutofit/>
          </a:bodyPr>
          <a:lstStyle/>
          <a:p>
            <a:r>
              <a:rPr lang="en-US" sz="3200" dirty="0"/>
              <a:t>The modern corporation is a legal person,  separate from the people who create it, lead it, or work for it</a:t>
            </a:r>
          </a:p>
          <a:p>
            <a:r>
              <a:rPr lang="en-US" sz="3200" dirty="0"/>
              <a:t>If a for-profit corporation fails, shareholders may lose their investment and employees may lose their jobs, but neither the shareholders nor the employees will be liable for the debts of the corporation unless they personally guaranteed them</a:t>
            </a:r>
          </a:p>
        </p:txBody>
      </p:sp>
      <p:graphicFrame>
        <p:nvGraphicFramePr>
          <p:cNvPr id="7" name="Object 6">
            <a:extLst>
              <a:ext uri="{FF2B5EF4-FFF2-40B4-BE49-F238E27FC236}">
                <a16:creationId xmlns:a16="http://schemas.microsoft.com/office/drawing/2014/main" id="{F75C14B7-9BA3-4796-8CD6-39BA5EAE28A0}"/>
              </a:ext>
            </a:extLst>
          </p:cNvPr>
          <p:cNvGraphicFramePr>
            <a:graphicFrameLocks noChangeAspect="1"/>
          </p:cNvGraphicFramePr>
          <p:nvPr>
            <p:extLst>
              <p:ext uri="{D42A27DB-BD31-4B8C-83A1-F6EECF244321}">
                <p14:modId xmlns:p14="http://schemas.microsoft.com/office/powerpoint/2010/main" val="740075840"/>
              </p:ext>
            </p:extLst>
          </p:nvPr>
        </p:nvGraphicFramePr>
        <p:xfrm>
          <a:off x="990600" y="758932"/>
          <a:ext cx="792088" cy="612068"/>
        </p:xfrm>
        <a:graphic>
          <a:graphicData uri="http://schemas.openxmlformats.org/presentationml/2006/ole">
            <mc:AlternateContent xmlns:mc="http://schemas.openxmlformats.org/markup-compatibility/2006">
              <mc:Choice xmlns:v="urn:schemas-microsoft-com:vml" Requires="v">
                <p:oleObj spid="_x0000_s16474"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4C78A12F-3D9D-409F-9330-496A5BEB230A}"/>
                          </a:ext>
                        </a:extLst>
                      </p:cNvPr>
                      <p:cNvPicPr/>
                      <p:nvPr/>
                    </p:nvPicPr>
                    <p:blipFill>
                      <a:blip r:embed="rId4"/>
                      <a:stretch>
                        <a:fillRect/>
                      </a:stretch>
                    </p:blipFill>
                    <p:spPr>
                      <a:xfrm>
                        <a:off x="990600" y="758932"/>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3437828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Big companies, big profits</a:t>
            </a:r>
          </a:p>
        </p:txBody>
      </p:sp>
      <p:sp>
        <p:nvSpPr>
          <p:cNvPr id="3" name="Slide Number Placeholder 2"/>
          <p:cNvSpPr>
            <a:spLocks noGrp="1"/>
          </p:cNvSpPr>
          <p:nvPr>
            <p:ph type="sldNum" sz="quarter" idx="12"/>
          </p:nvPr>
        </p:nvSpPr>
        <p:spPr/>
        <p:txBody>
          <a:bodyPr/>
          <a:lstStyle/>
          <a:p>
            <a:fld id="{8622707D-08CF-47E9-90EA-51DC2C56B010}" type="slidenum">
              <a:rPr lang="en-SG" smtClean="0"/>
              <a:t>36</a:t>
            </a:fld>
            <a:endParaRPr lang="en-SG"/>
          </a:p>
        </p:txBody>
      </p:sp>
      <p:sp>
        <p:nvSpPr>
          <p:cNvPr id="4" name="Content Placeholder 3"/>
          <p:cNvSpPr>
            <a:spLocks noGrp="1"/>
          </p:cNvSpPr>
          <p:nvPr>
            <p:ph sz="quarter" idx="1"/>
          </p:nvPr>
        </p:nvSpPr>
        <p:spPr>
          <a:xfrm>
            <a:off x="762000" y="1524000"/>
            <a:ext cx="7772400" cy="4686300"/>
          </a:xfrm>
        </p:spPr>
        <p:txBody>
          <a:bodyPr>
            <a:normAutofit/>
          </a:bodyPr>
          <a:lstStyle/>
          <a:p>
            <a:r>
              <a:rPr lang="en-US" sz="3200" dirty="0"/>
              <a:t>In 2018, the </a:t>
            </a:r>
            <a:r>
              <a:rPr lang="en-US" sz="3200" i="1" dirty="0"/>
              <a:t>Fortune</a:t>
            </a:r>
            <a:r>
              <a:rPr lang="en-US" sz="3200" dirty="0"/>
              <a:t> 500 companies represented two-thirds of the U.S. Gross Domestic Product with $12.8 trillion in revenues, $1.0 trillion in profits, and $21.6 trillion in market value</a:t>
            </a:r>
          </a:p>
          <a:p>
            <a:r>
              <a:rPr lang="en-US" sz="3200" dirty="0"/>
              <a:t>They employed 28.2 million people worldwide</a:t>
            </a:r>
          </a:p>
          <a:p>
            <a:r>
              <a:rPr lang="en-US" sz="3200" dirty="0"/>
              <a:t>The top ten companies were Walmart, Exxon Mobil, Berkshire Hathaway, Apple, UnitedHealth Group, McKesson, CVS Health, Amazon.com, AT&amp;T, and General Motors</a:t>
            </a:r>
          </a:p>
        </p:txBody>
      </p:sp>
      <p:graphicFrame>
        <p:nvGraphicFramePr>
          <p:cNvPr id="7" name="Object 6">
            <a:extLst>
              <a:ext uri="{FF2B5EF4-FFF2-40B4-BE49-F238E27FC236}">
                <a16:creationId xmlns:a16="http://schemas.microsoft.com/office/drawing/2014/main" id="{254867E2-AEDB-4F61-8F3B-A9C5185FBD0D}"/>
              </a:ext>
            </a:extLst>
          </p:cNvPr>
          <p:cNvGraphicFramePr>
            <a:graphicFrameLocks noChangeAspect="1"/>
          </p:cNvGraphicFramePr>
          <p:nvPr>
            <p:extLst>
              <p:ext uri="{D42A27DB-BD31-4B8C-83A1-F6EECF244321}">
                <p14:modId xmlns:p14="http://schemas.microsoft.com/office/powerpoint/2010/main" val="281200677"/>
              </p:ext>
            </p:extLst>
          </p:nvPr>
        </p:nvGraphicFramePr>
        <p:xfrm>
          <a:off x="914400" y="685800"/>
          <a:ext cx="792088" cy="612068"/>
        </p:xfrm>
        <a:graphic>
          <a:graphicData uri="http://schemas.openxmlformats.org/presentationml/2006/ole">
            <mc:AlternateContent xmlns:mc="http://schemas.openxmlformats.org/markup-compatibility/2006">
              <mc:Choice xmlns:v="urn:schemas-microsoft-com:vml" Requires="v">
                <p:oleObj spid="_x0000_s17498"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F75C14B7-9BA3-4796-8CD6-39BA5EAE28A0}"/>
                          </a:ext>
                        </a:extLst>
                      </p:cNvPr>
                      <p:cNvPicPr/>
                      <p:nvPr/>
                    </p:nvPicPr>
                    <p:blipFill>
                      <a:blip r:embed="rId4"/>
                      <a:stretch>
                        <a:fillRect/>
                      </a:stretch>
                    </p:blipFill>
                    <p:spPr>
                      <a:xfrm>
                        <a:off x="914400" y="6858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3672030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954" y="457200"/>
            <a:ext cx="7772400" cy="1143000"/>
          </a:xfrm>
        </p:spPr>
        <p:txBody>
          <a:bodyPr>
            <a:normAutofit/>
          </a:bodyPr>
          <a:lstStyle/>
          <a:p>
            <a:r>
              <a:rPr lang="en-US" dirty="0"/>
              <a:t>	Big institutions, big impacts</a:t>
            </a:r>
          </a:p>
        </p:txBody>
      </p:sp>
      <p:sp>
        <p:nvSpPr>
          <p:cNvPr id="3" name="Slide Number Placeholder 2"/>
          <p:cNvSpPr>
            <a:spLocks noGrp="1"/>
          </p:cNvSpPr>
          <p:nvPr>
            <p:ph type="sldNum" sz="quarter" idx="12"/>
          </p:nvPr>
        </p:nvSpPr>
        <p:spPr/>
        <p:txBody>
          <a:bodyPr/>
          <a:lstStyle/>
          <a:p>
            <a:fld id="{8622707D-08CF-47E9-90EA-51DC2C56B010}" type="slidenum">
              <a:rPr lang="en-SG" smtClean="0"/>
              <a:t>37</a:t>
            </a:fld>
            <a:endParaRPr lang="en-SG"/>
          </a:p>
        </p:txBody>
      </p:sp>
      <p:sp>
        <p:nvSpPr>
          <p:cNvPr id="4" name="Content Placeholder 3"/>
          <p:cNvSpPr>
            <a:spLocks noGrp="1"/>
          </p:cNvSpPr>
          <p:nvPr>
            <p:ph sz="quarter" idx="1"/>
          </p:nvPr>
        </p:nvSpPr>
        <p:spPr>
          <a:xfrm>
            <a:off x="762000" y="1752600"/>
            <a:ext cx="7772400" cy="4457700"/>
          </a:xfrm>
        </p:spPr>
        <p:txBody>
          <a:bodyPr>
            <a:normAutofit/>
          </a:bodyPr>
          <a:lstStyle/>
          <a:p>
            <a:r>
              <a:rPr lang="en-US" sz="3200" dirty="0"/>
              <a:t>In the United States, most new jobs are created by small businesses, which still play a major role in the economy</a:t>
            </a:r>
          </a:p>
          <a:p>
            <a:r>
              <a:rPr lang="en-US" sz="3200" dirty="0"/>
              <a:t>However, big companies have become more and more influential</a:t>
            </a:r>
          </a:p>
          <a:p>
            <a:r>
              <a:rPr lang="en-US" sz="3200" dirty="0"/>
              <a:t>Some non-profits have also become very large</a:t>
            </a:r>
          </a:p>
          <a:p>
            <a:r>
              <a:rPr lang="en-US" sz="3200" dirty="0"/>
              <a:t>Our society and our economy have been changed by these large institutions</a:t>
            </a:r>
          </a:p>
          <a:p>
            <a:endParaRPr lang="en-US" sz="3200" dirty="0"/>
          </a:p>
        </p:txBody>
      </p:sp>
      <p:graphicFrame>
        <p:nvGraphicFramePr>
          <p:cNvPr id="7" name="Object 6">
            <a:extLst>
              <a:ext uri="{FF2B5EF4-FFF2-40B4-BE49-F238E27FC236}">
                <a16:creationId xmlns:a16="http://schemas.microsoft.com/office/drawing/2014/main" id="{254867E2-AEDB-4F61-8F3B-A9C5185FBD0D}"/>
              </a:ext>
            </a:extLst>
          </p:cNvPr>
          <p:cNvGraphicFramePr>
            <a:graphicFrameLocks noChangeAspect="1"/>
          </p:cNvGraphicFramePr>
          <p:nvPr>
            <p:extLst>
              <p:ext uri="{D42A27DB-BD31-4B8C-83A1-F6EECF244321}">
                <p14:modId xmlns:p14="http://schemas.microsoft.com/office/powerpoint/2010/main" val="1559392495"/>
              </p:ext>
            </p:extLst>
          </p:nvPr>
        </p:nvGraphicFramePr>
        <p:xfrm>
          <a:off x="990600" y="914400"/>
          <a:ext cx="792088" cy="612068"/>
        </p:xfrm>
        <a:graphic>
          <a:graphicData uri="http://schemas.openxmlformats.org/presentationml/2006/ole">
            <mc:AlternateContent xmlns:mc="http://schemas.openxmlformats.org/markup-compatibility/2006">
              <mc:Choice xmlns:v="urn:schemas-microsoft-com:vml" Requires="v">
                <p:oleObj spid="_x0000_s19474"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254867E2-AEDB-4F61-8F3B-A9C5185FBD0D}"/>
                          </a:ext>
                        </a:extLst>
                      </p:cNvPr>
                      <p:cNvPicPr/>
                      <p:nvPr/>
                    </p:nvPicPr>
                    <p:blipFill>
                      <a:blip r:embed="rId4"/>
                      <a:stretch>
                        <a:fillRect/>
                      </a:stretch>
                    </p:blipFill>
                    <p:spPr>
                      <a:xfrm>
                        <a:off x="990600" y="9144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486320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1FB0-A136-6AAD-34E9-F08FC41EF299}"/>
              </a:ext>
            </a:extLst>
          </p:cNvPr>
          <p:cNvSpPr>
            <a:spLocks noGrp="1"/>
          </p:cNvSpPr>
          <p:nvPr>
            <p:ph type="title"/>
          </p:nvPr>
        </p:nvSpPr>
        <p:spPr>
          <a:xfrm>
            <a:off x="914400" y="486508"/>
            <a:ext cx="7772400" cy="1143000"/>
          </a:xfrm>
        </p:spPr>
        <p:txBody>
          <a:bodyPr/>
          <a:lstStyle/>
          <a:p>
            <a:r>
              <a:rPr lang="en-US" dirty="0"/>
              <a:t>	  Greenleaf on institutions</a:t>
            </a:r>
          </a:p>
        </p:txBody>
      </p:sp>
      <p:sp>
        <p:nvSpPr>
          <p:cNvPr id="3" name="Slide Number Placeholder 2">
            <a:extLst>
              <a:ext uri="{FF2B5EF4-FFF2-40B4-BE49-F238E27FC236}">
                <a16:creationId xmlns:a16="http://schemas.microsoft.com/office/drawing/2014/main" id="{5630A1AC-5CD1-609E-D989-8BEB66C61A36}"/>
              </a:ext>
            </a:extLst>
          </p:cNvPr>
          <p:cNvSpPr>
            <a:spLocks noGrp="1"/>
          </p:cNvSpPr>
          <p:nvPr>
            <p:ph type="sldNum" sz="quarter" idx="12"/>
          </p:nvPr>
        </p:nvSpPr>
        <p:spPr/>
        <p:txBody>
          <a:bodyPr/>
          <a:lstStyle/>
          <a:p>
            <a:pPr>
              <a:defRPr/>
            </a:pPr>
            <a:fld id="{7FDDF30F-97E8-40B6-B0A3-C24EFC9EA040}" type="slidenum">
              <a:rPr lang="en-US" smtClean="0"/>
              <a:pPr>
                <a:defRPr/>
              </a:pPr>
              <a:t>38</a:t>
            </a:fld>
            <a:endParaRPr lang="en-US"/>
          </a:p>
        </p:txBody>
      </p:sp>
      <p:sp>
        <p:nvSpPr>
          <p:cNvPr id="4" name="Content Placeholder 3">
            <a:extLst>
              <a:ext uri="{FF2B5EF4-FFF2-40B4-BE49-F238E27FC236}">
                <a16:creationId xmlns:a16="http://schemas.microsoft.com/office/drawing/2014/main" id="{8FBBEAB9-43E0-EC4D-64BB-AF8A4E84C2BE}"/>
              </a:ext>
            </a:extLst>
          </p:cNvPr>
          <p:cNvSpPr>
            <a:spLocks noGrp="1"/>
          </p:cNvSpPr>
          <p:nvPr>
            <p:ph sz="quarter" idx="1"/>
          </p:nvPr>
        </p:nvSpPr>
        <p:spPr>
          <a:xfrm>
            <a:off x="914400" y="2133600"/>
            <a:ext cx="7772400" cy="4114800"/>
          </a:xfrm>
        </p:spPr>
        <p:txBody>
          <a:bodyPr>
            <a:normAutofit lnSpcReduction="10000"/>
          </a:bodyPr>
          <a:lstStyle/>
          <a:p>
            <a:r>
              <a:rPr lang="en-US" sz="3200" dirty="0"/>
              <a:t>Robert Greenleaf, who launched the modern servant leadership movement, was very concerned about the impact that big institutions were having on our society</a:t>
            </a:r>
          </a:p>
          <a:p>
            <a:r>
              <a:rPr lang="en-US" sz="3200" dirty="0"/>
              <a:t>He believed that it is essential that they become “servant institutions” </a:t>
            </a:r>
          </a:p>
          <a:p>
            <a:r>
              <a:rPr lang="en-US" sz="3200" dirty="0"/>
              <a:t>In his essay, </a:t>
            </a:r>
            <a:r>
              <a:rPr lang="en-US" sz="3200" i="1" dirty="0"/>
              <a:t>The Institution as Servant</a:t>
            </a:r>
            <a:r>
              <a:rPr lang="en-US" sz="3200" dirty="0"/>
              <a:t>, he articulated his “credo”</a:t>
            </a:r>
          </a:p>
          <a:p>
            <a:endParaRPr lang="en-US" sz="3200" dirty="0"/>
          </a:p>
          <a:p>
            <a:endParaRPr lang="en-US" dirty="0"/>
          </a:p>
        </p:txBody>
      </p:sp>
      <p:pic>
        <p:nvPicPr>
          <p:cNvPr id="5" name="Picture 4" descr="Greenleaf 3.jpg">
            <a:extLst>
              <a:ext uri="{FF2B5EF4-FFF2-40B4-BE49-F238E27FC236}">
                <a16:creationId xmlns:a16="http://schemas.microsoft.com/office/drawing/2014/main" id="{DA325F44-469A-D982-729B-E84B72CF040C}"/>
              </a:ext>
            </a:extLst>
          </p:cNvPr>
          <p:cNvPicPr>
            <a:picLocks noChangeAspect="1"/>
          </p:cNvPicPr>
          <p:nvPr/>
        </p:nvPicPr>
        <p:blipFill>
          <a:blip r:embed="rId2" cstate="print"/>
          <a:stretch>
            <a:fillRect/>
          </a:stretch>
        </p:blipFill>
        <p:spPr>
          <a:xfrm>
            <a:off x="990600" y="457200"/>
            <a:ext cx="978541" cy="1382486"/>
          </a:xfrm>
          <a:prstGeom prst="rect">
            <a:avLst/>
          </a:prstGeom>
        </p:spPr>
      </p:pic>
    </p:spTree>
    <p:extLst>
      <p:ext uri="{BB962C8B-B14F-4D97-AF65-F5344CB8AC3E}">
        <p14:creationId xmlns:p14="http://schemas.microsoft.com/office/powerpoint/2010/main" val="2431879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914"/>
            <a:ext cx="8229600" cy="1143000"/>
          </a:xfrm>
        </p:spPr>
        <p:txBody>
          <a:bodyPr>
            <a:normAutofit fontScale="90000"/>
          </a:bodyPr>
          <a:lstStyle/>
          <a:p>
            <a:pPr algn="l"/>
            <a:r>
              <a:rPr lang="en-US" dirty="0"/>
              <a:t>	     </a:t>
            </a:r>
            <a:r>
              <a:rPr lang="en-US" sz="4400" dirty="0">
                <a:solidFill>
                  <a:schemeClr val="bg1">
                    <a:lumMod val="50000"/>
                  </a:schemeClr>
                </a:solidFill>
              </a:rPr>
              <a:t>Greenleaf Credo</a:t>
            </a:r>
            <a:br>
              <a:rPr lang="en-US" sz="4400" dirty="0">
                <a:solidFill>
                  <a:schemeClr val="bg1">
                    <a:lumMod val="50000"/>
                  </a:schemeClr>
                </a:solidFill>
              </a:rPr>
            </a:br>
            <a:r>
              <a:rPr lang="en-US" sz="4400" dirty="0">
                <a:solidFill>
                  <a:schemeClr val="bg1">
                    <a:lumMod val="50000"/>
                  </a:schemeClr>
                </a:solidFill>
              </a:rPr>
              <a:t>	    </a:t>
            </a:r>
            <a:r>
              <a:rPr lang="en-US" sz="4400" i="1" dirty="0">
                <a:solidFill>
                  <a:schemeClr val="bg1">
                    <a:lumMod val="50000"/>
                  </a:schemeClr>
                </a:solidFill>
              </a:rPr>
              <a:t>The Institution as Servant</a:t>
            </a:r>
          </a:p>
        </p:txBody>
      </p:sp>
      <p:sp>
        <p:nvSpPr>
          <p:cNvPr id="4" name="Slide Number Placeholder 3"/>
          <p:cNvSpPr>
            <a:spLocks noGrp="1"/>
          </p:cNvSpPr>
          <p:nvPr>
            <p:ph type="sldNum" sz="quarter" idx="12"/>
          </p:nvPr>
        </p:nvSpPr>
        <p:spPr/>
        <p:txBody>
          <a:bodyPr/>
          <a:lstStyle/>
          <a:p>
            <a:pPr>
              <a:defRPr/>
            </a:pPr>
            <a:fld id="{F22F0157-00D5-4E25-815D-CC061AAA2F16}" type="slidenum">
              <a:rPr lang="en-US" smtClean="0"/>
              <a:pPr>
                <a:defRPr/>
              </a:pPr>
              <a:t>39</a:t>
            </a:fld>
            <a:endParaRPr lang="en-US"/>
          </a:p>
        </p:txBody>
      </p:sp>
      <p:sp>
        <p:nvSpPr>
          <p:cNvPr id="3" name="Content Placeholder 2"/>
          <p:cNvSpPr>
            <a:spLocks noGrp="1"/>
          </p:cNvSpPr>
          <p:nvPr>
            <p:ph sz="quarter" idx="1"/>
          </p:nvPr>
        </p:nvSpPr>
        <p:spPr>
          <a:xfrm>
            <a:off x="457200" y="2133600"/>
            <a:ext cx="8229600" cy="4343400"/>
          </a:xfrm>
        </p:spPr>
        <p:txBody>
          <a:bodyPr>
            <a:normAutofit fontScale="92500"/>
          </a:bodyPr>
          <a:lstStyle/>
          <a:p>
            <a:pPr marL="0" indent="0">
              <a:buNone/>
            </a:pPr>
            <a:r>
              <a:rPr lang="en-US" sz="3700" dirty="0">
                <a:solidFill>
                  <a:schemeClr val="tx1"/>
                </a:solidFill>
              </a:rPr>
              <a:t>“This is my thesis: caring for persons, the more able and the less able serving each other, is the rock upon which a good society is built. Whereas, until recently, caring was largely person to person, now most of it is mediated through institutions — often large, complex, powerful, impersonal; not always competent; sometimes cor</a:t>
            </a:r>
            <a:r>
              <a:rPr lang="en-US" sz="3600" dirty="0">
                <a:solidFill>
                  <a:schemeClr val="tx1"/>
                </a:solidFill>
              </a:rPr>
              <a:t>rupt.” </a:t>
            </a:r>
          </a:p>
          <a:p>
            <a:pPr>
              <a:buNone/>
            </a:pPr>
            <a:r>
              <a:rPr lang="en-US" sz="3600" dirty="0">
                <a:solidFill>
                  <a:schemeClr val="tx1"/>
                </a:solidFill>
              </a:rPr>
              <a:t> </a:t>
            </a:r>
          </a:p>
          <a:p>
            <a:endParaRPr lang="en-US" dirty="0"/>
          </a:p>
        </p:txBody>
      </p:sp>
      <p:pic>
        <p:nvPicPr>
          <p:cNvPr id="5" name="Picture 4" descr="Greenleaf 3.jpg"/>
          <p:cNvPicPr>
            <a:picLocks noChangeAspect="1"/>
          </p:cNvPicPr>
          <p:nvPr/>
        </p:nvPicPr>
        <p:blipFill>
          <a:blip r:embed="rId2" cstate="print"/>
          <a:stretch>
            <a:fillRect/>
          </a:stretch>
        </p:blipFill>
        <p:spPr>
          <a:xfrm>
            <a:off x="685800" y="435428"/>
            <a:ext cx="978541" cy="1382486"/>
          </a:xfrm>
          <a:prstGeom prst="rect">
            <a:avLst/>
          </a:prstGeom>
        </p:spPr>
      </p:pic>
    </p:spTree>
    <p:extLst>
      <p:ext uri="{BB962C8B-B14F-4D97-AF65-F5344CB8AC3E}">
        <p14:creationId xmlns:p14="http://schemas.microsoft.com/office/powerpoint/2010/main" val="115968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D453-A4D3-4C63-BE05-C63CF3B72163}"/>
              </a:ext>
            </a:extLst>
          </p:cNvPr>
          <p:cNvSpPr>
            <a:spLocks noGrp="1"/>
          </p:cNvSpPr>
          <p:nvPr>
            <p:ph type="title"/>
          </p:nvPr>
        </p:nvSpPr>
        <p:spPr>
          <a:xfrm>
            <a:off x="859766" y="685800"/>
            <a:ext cx="7772400" cy="1143000"/>
          </a:xfrm>
        </p:spPr>
        <p:txBody>
          <a:bodyPr/>
          <a:lstStyle/>
          <a:p>
            <a:pPr eaLnBrk="1" hangingPunct="1">
              <a:defRPr/>
            </a:pPr>
            <a:r>
              <a:rPr lang="en-US" dirty="0"/>
              <a:t>	Organizational purpose…</a:t>
            </a:r>
          </a:p>
        </p:txBody>
      </p:sp>
      <p:sp>
        <p:nvSpPr>
          <p:cNvPr id="3" name="Content Placeholder 2">
            <a:extLst>
              <a:ext uri="{FF2B5EF4-FFF2-40B4-BE49-F238E27FC236}">
                <a16:creationId xmlns:a16="http://schemas.microsoft.com/office/drawing/2014/main" id="{09CBC8A8-703E-42A2-BC5A-2519A9046CA9}"/>
              </a:ext>
            </a:extLst>
          </p:cNvPr>
          <p:cNvSpPr>
            <a:spLocks noGrp="1"/>
          </p:cNvSpPr>
          <p:nvPr>
            <p:ph idx="1"/>
          </p:nvPr>
        </p:nvSpPr>
        <p:spPr>
          <a:xfrm>
            <a:off x="726057" y="1971849"/>
            <a:ext cx="7620000" cy="4124151"/>
          </a:xfrm>
        </p:spPr>
        <p:txBody>
          <a:bodyPr>
            <a:noAutofit/>
          </a:bodyPr>
          <a:lstStyle/>
          <a:p>
            <a:pPr eaLnBrk="1" hangingPunct="1">
              <a:defRPr/>
            </a:pPr>
            <a:r>
              <a:rPr lang="en-US" sz="3400" dirty="0"/>
              <a:t>We come together in organizations to achieve things that we cannot achieve alone</a:t>
            </a:r>
          </a:p>
          <a:p>
            <a:pPr>
              <a:defRPr/>
            </a:pPr>
            <a:r>
              <a:rPr lang="en-US" sz="3400" dirty="0"/>
              <a:t>Organizations exist to serve people in a variety of different ways</a:t>
            </a:r>
          </a:p>
          <a:p>
            <a:pPr eaLnBrk="1" hangingPunct="1">
              <a:defRPr/>
            </a:pPr>
            <a:r>
              <a:rPr lang="en-US" sz="3400" dirty="0"/>
              <a:t>Whether it is a business or a non-profit or a school or a government agency, the purpose of every organization is to meet serve others</a:t>
            </a:r>
          </a:p>
        </p:txBody>
      </p:sp>
      <p:sp>
        <p:nvSpPr>
          <p:cNvPr id="5125" name="Slide Number Placeholder 4">
            <a:extLst>
              <a:ext uri="{FF2B5EF4-FFF2-40B4-BE49-F238E27FC236}">
                <a16:creationId xmlns:a16="http://schemas.microsoft.com/office/drawing/2014/main" id="{3FE1357F-9010-458D-865B-6DF58E47B4F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557213" indent="-214313">
              <a:defRPr>
                <a:solidFill>
                  <a:schemeClr val="tx1"/>
                </a:solidFill>
                <a:latin typeface="Garamond" panose="02020404030301010803" pitchFamily="18" charset="0"/>
              </a:defRPr>
            </a:lvl2pPr>
            <a:lvl3pPr marL="857250" indent="-171450">
              <a:defRPr>
                <a:solidFill>
                  <a:schemeClr val="tx1"/>
                </a:solidFill>
                <a:latin typeface="Garamond" panose="02020404030301010803" pitchFamily="18" charset="0"/>
              </a:defRPr>
            </a:lvl3pPr>
            <a:lvl4pPr marL="1200150" indent="-171450">
              <a:defRPr>
                <a:solidFill>
                  <a:schemeClr val="tx1"/>
                </a:solidFill>
                <a:latin typeface="Garamond" panose="02020404030301010803" pitchFamily="18" charset="0"/>
              </a:defRPr>
            </a:lvl4pPr>
            <a:lvl5pPr marL="1543050" indent="-171450">
              <a:defRPr>
                <a:solidFill>
                  <a:schemeClr val="tx1"/>
                </a:solidFill>
                <a:latin typeface="Garamond" panose="02020404030301010803" pitchFamily="18" charset="0"/>
              </a:defRPr>
            </a:lvl5pPr>
            <a:lvl6pPr marL="1885950" indent="-171450" eaLnBrk="0" fontAlgn="base" hangingPunct="0">
              <a:spcBef>
                <a:spcPct val="0"/>
              </a:spcBef>
              <a:spcAft>
                <a:spcPct val="0"/>
              </a:spcAft>
              <a:defRPr>
                <a:solidFill>
                  <a:schemeClr val="tx1"/>
                </a:solidFill>
                <a:latin typeface="Garamond" panose="02020404030301010803" pitchFamily="18" charset="0"/>
              </a:defRPr>
            </a:lvl6pPr>
            <a:lvl7pPr marL="2228850" indent="-171450" eaLnBrk="0" fontAlgn="base" hangingPunct="0">
              <a:spcBef>
                <a:spcPct val="0"/>
              </a:spcBef>
              <a:spcAft>
                <a:spcPct val="0"/>
              </a:spcAft>
              <a:defRPr>
                <a:solidFill>
                  <a:schemeClr val="tx1"/>
                </a:solidFill>
                <a:latin typeface="Garamond" panose="02020404030301010803" pitchFamily="18" charset="0"/>
              </a:defRPr>
            </a:lvl7pPr>
            <a:lvl8pPr marL="2571750" indent="-171450" eaLnBrk="0" fontAlgn="base" hangingPunct="0">
              <a:spcBef>
                <a:spcPct val="0"/>
              </a:spcBef>
              <a:spcAft>
                <a:spcPct val="0"/>
              </a:spcAft>
              <a:defRPr>
                <a:solidFill>
                  <a:schemeClr val="tx1"/>
                </a:solidFill>
                <a:latin typeface="Garamond" panose="02020404030301010803" pitchFamily="18" charset="0"/>
              </a:defRPr>
            </a:lvl8pPr>
            <a:lvl9pPr marL="2914650" indent="-171450" eaLnBrk="0" fontAlgn="base" hangingPunct="0">
              <a:spcBef>
                <a:spcPct val="0"/>
              </a:spcBef>
              <a:spcAft>
                <a:spcPct val="0"/>
              </a:spcAft>
              <a:defRPr>
                <a:solidFill>
                  <a:schemeClr val="tx1"/>
                </a:solidFill>
                <a:latin typeface="Garamond" panose="02020404030301010803" pitchFamily="18" charset="0"/>
              </a:defRPr>
            </a:lvl9pPr>
          </a:lstStyle>
          <a:p>
            <a:fld id="{5917B3B9-C346-47F5-8C25-F0F7E72E87F1}" type="slidenum">
              <a:rPr lang="en-US" altLang="en-US">
                <a:latin typeface="Arial" panose="020B0604020202020204" pitchFamily="34" charset="0"/>
              </a:rPr>
              <a:pPr/>
              <a:t>4</a:t>
            </a:fld>
            <a:endParaRPr lang="en-US" altLang="en-US">
              <a:latin typeface="Arial" panose="020B0604020202020204" pitchFamily="34" charset="0"/>
            </a:endParaRPr>
          </a:p>
        </p:txBody>
      </p:sp>
      <p:graphicFrame>
        <p:nvGraphicFramePr>
          <p:cNvPr id="4" name="Object 3">
            <a:extLst>
              <a:ext uri="{FF2B5EF4-FFF2-40B4-BE49-F238E27FC236}">
                <a16:creationId xmlns:a16="http://schemas.microsoft.com/office/drawing/2014/main" id="{08A1D6F6-7998-4258-9E71-1AC98264C6E2}"/>
              </a:ext>
            </a:extLst>
          </p:cNvPr>
          <p:cNvGraphicFramePr>
            <a:graphicFrameLocks noChangeAspect="1"/>
          </p:cNvGraphicFramePr>
          <p:nvPr>
            <p:extLst>
              <p:ext uri="{D42A27DB-BD31-4B8C-83A1-F6EECF244321}">
                <p14:modId xmlns:p14="http://schemas.microsoft.com/office/powerpoint/2010/main" val="1874742413"/>
              </p:ext>
            </p:extLst>
          </p:nvPr>
        </p:nvGraphicFramePr>
        <p:xfrm>
          <a:off x="859766" y="1029313"/>
          <a:ext cx="792088" cy="612068"/>
        </p:xfrm>
        <a:graphic>
          <a:graphicData uri="http://schemas.openxmlformats.org/presentationml/2006/ole">
            <mc:AlternateContent xmlns:mc="http://schemas.openxmlformats.org/markup-compatibility/2006">
              <mc:Choice xmlns:v="urn:schemas-microsoft-com:vml" Requires="v">
                <p:oleObj spid="_x0000_s5330" name="Acrobat Document" r:id="rId3" imgW="7543800" imgH="5829480" progId="AcroExch.Document.DC">
                  <p:embed/>
                </p:oleObj>
              </mc:Choice>
              <mc:Fallback>
                <p:oleObj name="Acrobat Document" r:id="rId3" imgW="7543800" imgH="5829480" progId="AcroExch.Document.DC">
                  <p:embed/>
                  <p:pic>
                    <p:nvPicPr>
                      <p:cNvPr id="7" name="Object 6">
                        <a:extLst>
                          <a:ext uri="{FF2B5EF4-FFF2-40B4-BE49-F238E27FC236}">
                            <a16:creationId xmlns:a16="http://schemas.microsoft.com/office/drawing/2014/main" id="{C607EB13-24EC-4C60-8CE7-F6573316E6A9}"/>
                          </a:ext>
                        </a:extLst>
                      </p:cNvPr>
                      <p:cNvPicPr/>
                      <p:nvPr/>
                    </p:nvPicPr>
                    <p:blipFill>
                      <a:blip r:embed="rId4"/>
                      <a:stretch>
                        <a:fillRect/>
                      </a:stretch>
                    </p:blipFill>
                    <p:spPr>
                      <a:xfrm>
                        <a:off x="859766" y="1029313"/>
                        <a:ext cx="792088" cy="61206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E712129-5348-4C31-AC51-7C04C6A3C679}"/>
              </a:ext>
            </a:extLst>
          </p:cNvPr>
          <p:cNvGraphicFramePr>
            <a:graphicFrameLocks noChangeAspect="1"/>
          </p:cNvGraphicFramePr>
          <p:nvPr>
            <p:extLst>
              <p:ext uri="{D42A27DB-BD31-4B8C-83A1-F6EECF244321}">
                <p14:modId xmlns:p14="http://schemas.microsoft.com/office/powerpoint/2010/main" val="677635420"/>
              </p:ext>
            </p:extLst>
          </p:nvPr>
        </p:nvGraphicFramePr>
        <p:xfrm>
          <a:off x="914400" y="1123023"/>
          <a:ext cx="792088" cy="612068"/>
        </p:xfrm>
        <a:graphic>
          <a:graphicData uri="http://schemas.openxmlformats.org/presentationml/2006/ole">
            <mc:AlternateContent xmlns:mc="http://schemas.openxmlformats.org/markup-compatibility/2006">
              <mc:Choice xmlns:v="urn:schemas-microsoft-com:vml" Requires="v">
                <p:oleObj spid="_x0000_s5331" name="Acrobat Document" r:id="rId5" imgW="7543519" imgH="5829300" progId="AcroExch.Document.DC">
                  <p:embed/>
                </p:oleObj>
              </mc:Choice>
              <mc:Fallback>
                <p:oleObj name="Acrobat Document" r:id="rId5" imgW="7543519" imgH="5829300" progId="AcroExch.Document.DC">
                  <p:embed/>
                  <p:pic>
                    <p:nvPicPr>
                      <p:cNvPr id="4" name="Object 3">
                        <a:extLst>
                          <a:ext uri="{FF2B5EF4-FFF2-40B4-BE49-F238E27FC236}">
                            <a16:creationId xmlns:a16="http://schemas.microsoft.com/office/drawing/2014/main" id="{08A1D6F6-7998-4258-9E71-1AC98264C6E2}"/>
                          </a:ext>
                        </a:extLst>
                      </p:cNvPr>
                      <p:cNvPicPr/>
                      <p:nvPr/>
                    </p:nvPicPr>
                    <p:blipFill>
                      <a:blip r:embed="rId6"/>
                      <a:stretch>
                        <a:fillRect/>
                      </a:stretch>
                    </p:blipFill>
                    <p:spPr>
                      <a:xfrm>
                        <a:off x="914400" y="1123023"/>
                        <a:ext cx="792088" cy="612068"/>
                      </a:xfrm>
                      <a:prstGeom prst="rect">
                        <a:avLst/>
                      </a:prstGeom>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5686"/>
            <a:ext cx="8229600" cy="1524000"/>
          </a:xfrm>
        </p:spPr>
        <p:txBody>
          <a:bodyPr>
            <a:normAutofit/>
          </a:bodyPr>
          <a:lstStyle/>
          <a:p>
            <a:pPr algn="l"/>
            <a:r>
              <a:rPr lang="en-US" dirty="0"/>
              <a:t>	    </a:t>
            </a:r>
            <a:r>
              <a:rPr lang="en-US" sz="4000" dirty="0">
                <a:solidFill>
                  <a:schemeClr val="bg1">
                    <a:lumMod val="50000"/>
                  </a:schemeClr>
                </a:solidFill>
              </a:rPr>
              <a:t>Greenleaf Credo</a:t>
            </a:r>
            <a:br>
              <a:rPr lang="en-US" sz="4000" dirty="0">
                <a:solidFill>
                  <a:schemeClr val="bg1">
                    <a:lumMod val="50000"/>
                  </a:schemeClr>
                </a:solidFill>
              </a:rPr>
            </a:br>
            <a:r>
              <a:rPr lang="en-US" sz="4000" dirty="0">
                <a:solidFill>
                  <a:schemeClr val="bg1">
                    <a:lumMod val="50000"/>
                  </a:schemeClr>
                </a:solidFill>
              </a:rPr>
              <a:t>	    </a:t>
            </a:r>
            <a:r>
              <a:rPr lang="en-US" sz="4000" i="1" dirty="0">
                <a:solidFill>
                  <a:schemeClr val="bg1">
                    <a:lumMod val="50000"/>
                  </a:schemeClr>
                </a:solidFill>
              </a:rPr>
              <a:t>The Institution as Servant</a:t>
            </a:r>
          </a:p>
        </p:txBody>
      </p:sp>
      <p:sp>
        <p:nvSpPr>
          <p:cNvPr id="4" name="Slide Number Placeholder 3"/>
          <p:cNvSpPr>
            <a:spLocks noGrp="1"/>
          </p:cNvSpPr>
          <p:nvPr>
            <p:ph type="sldNum" sz="quarter" idx="12"/>
          </p:nvPr>
        </p:nvSpPr>
        <p:spPr/>
        <p:txBody>
          <a:bodyPr/>
          <a:lstStyle/>
          <a:p>
            <a:pPr>
              <a:defRPr/>
            </a:pPr>
            <a:fld id="{F22F0157-00D5-4E25-815D-CC061AAA2F16}" type="slidenum">
              <a:rPr lang="en-US" smtClean="0"/>
              <a:pPr>
                <a:defRPr/>
              </a:pPr>
              <a:t>40</a:t>
            </a:fld>
            <a:endParaRPr lang="en-US"/>
          </a:p>
        </p:txBody>
      </p:sp>
      <p:sp>
        <p:nvSpPr>
          <p:cNvPr id="3" name="Content Placeholder 2"/>
          <p:cNvSpPr>
            <a:spLocks noGrp="1"/>
          </p:cNvSpPr>
          <p:nvPr>
            <p:ph sz="quarter" idx="1"/>
          </p:nvPr>
        </p:nvSpPr>
        <p:spPr>
          <a:xfrm>
            <a:off x="580058" y="2139462"/>
            <a:ext cx="8229600" cy="4114800"/>
          </a:xfrm>
        </p:spPr>
        <p:txBody>
          <a:bodyPr>
            <a:normAutofit/>
          </a:bodyPr>
          <a:lstStyle/>
          <a:p>
            <a:pPr marL="0" indent="0">
              <a:buNone/>
            </a:pPr>
            <a:r>
              <a:rPr lang="en-US" sz="3400" dirty="0">
                <a:solidFill>
                  <a:schemeClr val="tx1"/>
                </a:solidFill>
              </a:rPr>
              <a:t>“If a better society is to be built, one that is more just and more loving, one that provides greater creative opportunity for its people, then the most open course is to </a:t>
            </a:r>
            <a:r>
              <a:rPr lang="en-US" sz="3400" i="1" dirty="0">
                <a:solidFill>
                  <a:schemeClr val="tx1"/>
                </a:solidFill>
              </a:rPr>
              <a:t>raise both the capacity to serve and the very performance as servant </a:t>
            </a:r>
            <a:r>
              <a:rPr lang="en-US" sz="3400" dirty="0">
                <a:solidFill>
                  <a:schemeClr val="tx1"/>
                </a:solidFill>
              </a:rPr>
              <a:t>of existing major institutions by new regenerative forces operating within them.”</a:t>
            </a:r>
          </a:p>
        </p:txBody>
      </p:sp>
      <p:pic>
        <p:nvPicPr>
          <p:cNvPr id="5" name="Picture 4" descr="Greenleaf 3.jpg"/>
          <p:cNvPicPr>
            <a:picLocks noChangeAspect="1"/>
          </p:cNvPicPr>
          <p:nvPr/>
        </p:nvPicPr>
        <p:blipFill>
          <a:blip r:embed="rId2" cstate="print"/>
          <a:stretch>
            <a:fillRect/>
          </a:stretch>
        </p:blipFill>
        <p:spPr>
          <a:xfrm>
            <a:off x="685800" y="533400"/>
            <a:ext cx="978541" cy="1382486"/>
          </a:xfrm>
          <a:prstGeom prst="rect">
            <a:avLst/>
          </a:prstGeom>
        </p:spPr>
      </p:pic>
    </p:spTree>
    <p:extLst>
      <p:ext uri="{BB962C8B-B14F-4D97-AF65-F5344CB8AC3E}">
        <p14:creationId xmlns:p14="http://schemas.microsoft.com/office/powerpoint/2010/main" val="2498037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57200"/>
            <a:ext cx="8229600" cy="1112838"/>
          </a:xfrm>
        </p:spPr>
        <p:txBody>
          <a:bodyPr>
            <a:normAutofit/>
          </a:bodyPr>
          <a:lstStyle/>
          <a:p>
            <a:pPr algn="l">
              <a:defRPr/>
            </a:pPr>
            <a:r>
              <a:rPr lang="en-US" dirty="0"/>
              <a:t>     		     An opportunity to serve</a:t>
            </a:r>
          </a:p>
        </p:txBody>
      </p:sp>
      <p:sp>
        <p:nvSpPr>
          <p:cNvPr id="28675" name="Content Placeholder 2"/>
          <p:cNvSpPr>
            <a:spLocks noGrp="1"/>
          </p:cNvSpPr>
          <p:nvPr>
            <p:ph idx="1"/>
          </p:nvPr>
        </p:nvSpPr>
        <p:spPr>
          <a:xfrm>
            <a:off x="685800" y="2057400"/>
            <a:ext cx="8001000" cy="4343400"/>
          </a:xfrm>
        </p:spPr>
        <p:txBody>
          <a:bodyPr/>
          <a:lstStyle/>
          <a:p>
            <a:pPr>
              <a:defRPr/>
            </a:pPr>
            <a:r>
              <a:rPr lang="en-US" sz="3400" dirty="0"/>
              <a:t>As individuals and communities we depend on our institutions to serve us well</a:t>
            </a:r>
          </a:p>
          <a:p>
            <a:pPr>
              <a:defRPr/>
            </a:pPr>
            <a:r>
              <a:rPr lang="en-US" sz="3400" dirty="0"/>
              <a:t>Servant-leaders can improve the </a:t>
            </a:r>
            <a:r>
              <a:rPr lang="en-US" sz="3400" i="1" dirty="0"/>
              <a:t>performance as servant </a:t>
            </a:r>
            <a:r>
              <a:rPr lang="en-US" sz="3400" dirty="0"/>
              <a:t>of the institutions they serve</a:t>
            </a:r>
          </a:p>
          <a:p>
            <a:pPr>
              <a:defRPr/>
            </a:pPr>
            <a:r>
              <a:rPr lang="en-US" sz="3400" dirty="0"/>
              <a:t>Leading a servant institution is an opportunity to make a difference and leave an important legacy</a:t>
            </a:r>
          </a:p>
        </p:txBody>
      </p:sp>
      <p:sp>
        <p:nvSpPr>
          <p:cNvPr id="37892" name="Slide Number Placeholder 4"/>
          <p:cNvSpPr>
            <a:spLocks noGrp="1"/>
          </p:cNvSpPr>
          <p:nvPr>
            <p:ph type="sldNum" sz="quarter" idx="11"/>
          </p:nvPr>
        </p:nvSpPr>
        <p:spPr>
          <a:xfrm>
            <a:off x="3124200" y="6248400"/>
            <a:ext cx="2895600" cy="476250"/>
          </a:xfrm>
          <a:noFill/>
        </p:spPr>
        <p:txBody>
          <a:bodyPr/>
          <a:lstStyle/>
          <a:p>
            <a:pPr algn="ctr"/>
            <a:fld id="{F9B7D31E-02D7-4C19-9CBF-0EB4006566CE}" type="slidenum">
              <a:rPr lang="en-US" smtClean="0">
                <a:ea typeface="ＭＳ Ｐゴシック" pitchFamily="34" charset="-128"/>
              </a:rPr>
              <a:pPr algn="ctr"/>
              <a:t>41</a:t>
            </a:fld>
            <a:endParaRPr lang="en-US">
              <a:ea typeface="ＭＳ Ｐゴシック" pitchFamily="34" charset="-128"/>
            </a:endParaRPr>
          </a:p>
        </p:txBody>
      </p:sp>
      <p:pic>
        <p:nvPicPr>
          <p:cNvPr id="3" name="Picture 2" descr="A large building&#10;&#10;Description automatically generated">
            <a:extLst>
              <a:ext uri="{FF2B5EF4-FFF2-40B4-BE49-F238E27FC236}">
                <a16:creationId xmlns:a16="http://schemas.microsoft.com/office/drawing/2014/main" id="{6CBFAC92-7166-43F4-9985-E3FFE6937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73591"/>
            <a:ext cx="2133600" cy="120202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836712"/>
            <a:ext cx="7772400" cy="1143000"/>
          </a:xfrm>
        </p:spPr>
        <p:txBody>
          <a:bodyPr>
            <a:normAutofit fontScale="90000"/>
          </a:bodyPr>
          <a:lstStyle/>
          <a:p>
            <a:r>
              <a:rPr lang="en-US" dirty="0"/>
              <a:t>		</a:t>
            </a:r>
            <a:br>
              <a:rPr lang="en-US" dirty="0"/>
            </a:br>
            <a:br>
              <a:rPr lang="en-US" dirty="0"/>
            </a:br>
            <a:br>
              <a:rPr lang="en-US" dirty="0"/>
            </a:br>
            <a:r>
              <a:rPr lang="en-US" dirty="0"/>
              <a:t>		</a:t>
            </a:r>
            <a:r>
              <a:rPr lang="en-US" sz="4400" dirty="0"/>
              <a:t>Leadership crisis</a:t>
            </a:r>
          </a:p>
        </p:txBody>
      </p:sp>
      <p:sp>
        <p:nvSpPr>
          <p:cNvPr id="3" name="Slide Number Placeholder 2"/>
          <p:cNvSpPr>
            <a:spLocks noGrp="1"/>
          </p:cNvSpPr>
          <p:nvPr>
            <p:ph type="sldNum" sz="quarter" idx="12"/>
          </p:nvPr>
        </p:nvSpPr>
        <p:spPr/>
        <p:txBody>
          <a:bodyPr/>
          <a:lstStyle/>
          <a:p>
            <a:fld id="{8622707D-08CF-47E9-90EA-51DC2C56B010}" type="slidenum">
              <a:rPr lang="en-SG" smtClean="0"/>
              <a:t>42</a:t>
            </a:fld>
            <a:endParaRPr lang="en-SG"/>
          </a:p>
        </p:txBody>
      </p:sp>
      <p:sp>
        <p:nvSpPr>
          <p:cNvPr id="4" name="Content Placeholder 3"/>
          <p:cNvSpPr>
            <a:spLocks noGrp="1"/>
          </p:cNvSpPr>
          <p:nvPr>
            <p:ph sz="quarter" idx="1"/>
          </p:nvPr>
        </p:nvSpPr>
        <p:spPr>
          <a:xfrm>
            <a:off x="685800" y="2350368"/>
            <a:ext cx="7696200" cy="3670920"/>
          </a:xfrm>
        </p:spPr>
        <p:txBody>
          <a:bodyPr>
            <a:noAutofit/>
          </a:bodyPr>
          <a:lstStyle/>
          <a:p>
            <a:r>
              <a:rPr lang="en-US" sz="3200" dirty="0"/>
              <a:t>In his essay, </a:t>
            </a:r>
            <a:r>
              <a:rPr lang="en-US" sz="3200" i="1" dirty="0"/>
              <a:t>The Leadership Crisis</a:t>
            </a:r>
            <a:r>
              <a:rPr lang="en-US" sz="3200" dirty="0"/>
              <a:t>, which he published in 1978, Greenleaf expressed his disappointment in how little was being done at universities to prepare students to serve and lead. He argued that there was no precedent for the leadership crisis, because the dominance of major institutions was a new phenomenon.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45976"/>
            <a:ext cx="1504181" cy="1719064"/>
          </a:xfrm>
          <a:prstGeom prst="rect">
            <a:avLst/>
          </a:prstGeom>
        </p:spPr>
      </p:pic>
    </p:spTree>
    <p:extLst>
      <p:ext uri="{BB962C8B-B14F-4D97-AF65-F5344CB8AC3E}">
        <p14:creationId xmlns:p14="http://schemas.microsoft.com/office/powerpoint/2010/main" val="298996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836712"/>
            <a:ext cx="7772400" cy="1143000"/>
          </a:xfrm>
        </p:spPr>
        <p:txBody>
          <a:bodyPr/>
          <a:lstStyle/>
          <a:p>
            <a:r>
              <a:rPr lang="en-US" dirty="0"/>
              <a:t>	     Institutional revolution</a:t>
            </a:r>
          </a:p>
        </p:txBody>
      </p:sp>
      <p:sp>
        <p:nvSpPr>
          <p:cNvPr id="3" name="Slide Number Placeholder 2"/>
          <p:cNvSpPr>
            <a:spLocks noGrp="1"/>
          </p:cNvSpPr>
          <p:nvPr>
            <p:ph type="sldNum" sz="quarter" idx="12"/>
          </p:nvPr>
        </p:nvSpPr>
        <p:spPr/>
        <p:txBody>
          <a:bodyPr/>
          <a:lstStyle/>
          <a:p>
            <a:fld id="{8622707D-08CF-47E9-90EA-51DC2C56B010}" type="slidenum">
              <a:rPr lang="en-SG" smtClean="0"/>
              <a:t>43</a:t>
            </a:fld>
            <a:endParaRPr lang="en-SG"/>
          </a:p>
        </p:txBody>
      </p:sp>
      <p:sp>
        <p:nvSpPr>
          <p:cNvPr id="4" name="Content Placeholder 3"/>
          <p:cNvSpPr>
            <a:spLocks noGrp="1"/>
          </p:cNvSpPr>
          <p:nvPr>
            <p:ph sz="quarter" idx="1"/>
          </p:nvPr>
        </p:nvSpPr>
        <p:spPr>
          <a:xfrm>
            <a:off x="685800" y="2218075"/>
            <a:ext cx="7772400" cy="3814936"/>
          </a:xfrm>
        </p:spPr>
        <p:txBody>
          <a:bodyPr>
            <a:normAutofit lnSpcReduction="10000"/>
          </a:bodyPr>
          <a:lstStyle/>
          <a:p>
            <a:r>
              <a:rPr lang="en-US" sz="3200" dirty="0"/>
              <a:t>Greenleaf was concerned that colleges and universities were not preparing young people to lead these new institutions. Toward the end of his life, Greenleaf affirmed that “we have not yet come to grips with the </a:t>
            </a:r>
            <a:r>
              <a:rPr lang="en-US" sz="3200" i="1" dirty="0"/>
              <a:t>institutional revolution</a:t>
            </a:r>
            <a:r>
              <a:rPr lang="en-US" sz="3200" dirty="0"/>
              <a:t> that came hard on the heels of the industrial revolution, and that we confront a worldwide crisis of institutional leadership.”</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379830"/>
            <a:ext cx="1504181" cy="1719064"/>
          </a:xfrm>
          <a:prstGeom prst="rect">
            <a:avLst/>
          </a:prstGeom>
        </p:spPr>
      </p:pic>
    </p:spTree>
    <p:extLst>
      <p:ext uri="{BB962C8B-B14F-4D97-AF65-F5344CB8AC3E}">
        <p14:creationId xmlns:p14="http://schemas.microsoft.com/office/powerpoint/2010/main" val="2899448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44</a:t>
            </a:fld>
            <a:endParaRPr lang="en-US"/>
          </a:p>
        </p:txBody>
      </p:sp>
      <p:sp>
        <p:nvSpPr>
          <p:cNvPr id="4" name="Content Placeholder 3"/>
          <p:cNvSpPr>
            <a:spLocks noGrp="1"/>
          </p:cNvSpPr>
          <p:nvPr>
            <p:ph sz="quarter" idx="1"/>
          </p:nvPr>
        </p:nvSpPr>
        <p:spPr>
          <a:xfrm>
            <a:off x="457200" y="3581400"/>
            <a:ext cx="8229600" cy="2438400"/>
          </a:xfrm>
        </p:spPr>
        <p:txBody>
          <a:bodyPr>
            <a:normAutofit/>
          </a:bodyPr>
          <a:lstStyle/>
          <a:p>
            <a:pPr marL="0" indent="0" algn="ctr">
              <a:buNone/>
            </a:pPr>
            <a:r>
              <a:rPr lang="en-US" sz="5000" b="1" dirty="0"/>
              <a:t>The loss of trust</a:t>
            </a:r>
          </a:p>
          <a:p>
            <a:pPr marL="0" indent="0" algn="ctr">
              <a:buNone/>
            </a:pPr>
            <a:r>
              <a:rPr lang="en-US" sz="5000" b="1" dirty="0"/>
              <a:t>in institutions</a:t>
            </a:r>
          </a:p>
        </p:txBody>
      </p:sp>
      <p:graphicFrame>
        <p:nvGraphicFramePr>
          <p:cNvPr id="6" name="Object 5">
            <a:extLst>
              <a:ext uri="{FF2B5EF4-FFF2-40B4-BE49-F238E27FC236}">
                <a16:creationId xmlns:a16="http://schemas.microsoft.com/office/drawing/2014/main" id="{00B74D51-2790-4193-A33F-3A49039EEA04}"/>
              </a:ext>
            </a:extLst>
          </p:cNvPr>
          <p:cNvGraphicFramePr>
            <a:graphicFrameLocks noChangeAspect="1"/>
          </p:cNvGraphicFramePr>
          <p:nvPr>
            <p:extLst>
              <p:ext uri="{D42A27DB-BD31-4B8C-83A1-F6EECF244321}">
                <p14:modId xmlns:p14="http://schemas.microsoft.com/office/powerpoint/2010/main" val="1467460436"/>
              </p:ext>
            </p:extLst>
          </p:nvPr>
        </p:nvGraphicFramePr>
        <p:xfrm>
          <a:off x="3370535" y="1676400"/>
          <a:ext cx="2402929" cy="1856808"/>
        </p:xfrm>
        <a:graphic>
          <a:graphicData uri="http://schemas.openxmlformats.org/presentationml/2006/ole">
            <mc:AlternateContent xmlns:mc="http://schemas.openxmlformats.org/markup-compatibility/2006">
              <mc:Choice xmlns:v="urn:schemas-microsoft-com:vml" Requires="v">
                <p:oleObj spid="_x0000_s11366" name="Acrobat Document" r:id="rId3" imgW="7543519" imgH="5829300" progId="AcroExch.Document.DC">
                  <p:embed/>
                </p:oleObj>
              </mc:Choice>
              <mc:Fallback>
                <p:oleObj name="Acrobat Document" r:id="rId3" imgW="7543519" imgH="5829300" progId="AcroExch.Document.DC">
                  <p:embed/>
                  <p:pic>
                    <p:nvPicPr>
                      <p:cNvPr id="4" name="Object 3">
                        <a:extLst>
                          <a:ext uri="{FF2B5EF4-FFF2-40B4-BE49-F238E27FC236}">
                            <a16:creationId xmlns:a16="http://schemas.microsoft.com/office/drawing/2014/main" id="{87B60660-2A9C-4629-B5CD-986A4567AE41}"/>
                          </a:ext>
                        </a:extLst>
                      </p:cNvPr>
                      <p:cNvPicPr/>
                      <p:nvPr/>
                    </p:nvPicPr>
                    <p:blipFill>
                      <a:blip r:embed="rId4"/>
                      <a:stretch>
                        <a:fillRect/>
                      </a:stretch>
                    </p:blipFill>
                    <p:spPr>
                      <a:xfrm>
                        <a:off x="3370535" y="1676400"/>
                        <a:ext cx="2402929" cy="1856808"/>
                      </a:xfrm>
                      <a:prstGeom prst="rect">
                        <a:avLst/>
                      </a:prstGeom>
                    </p:spPr>
                  </p:pic>
                </p:oleObj>
              </mc:Fallback>
            </mc:AlternateContent>
          </a:graphicData>
        </a:graphic>
      </p:graphicFrame>
    </p:spTree>
    <p:extLst>
      <p:ext uri="{BB962C8B-B14F-4D97-AF65-F5344CB8AC3E}">
        <p14:creationId xmlns:p14="http://schemas.microsoft.com/office/powerpoint/2010/main" val="3430845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498178"/>
          </a:xfrm>
        </p:spPr>
        <p:txBody>
          <a:bodyPr>
            <a:normAutofit/>
          </a:bodyPr>
          <a:lstStyle/>
          <a:p>
            <a:r>
              <a:rPr lang="en-US" dirty="0"/>
              <a:t>Institutional</a:t>
            </a:r>
            <a:br>
              <a:rPr lang="en-US" dirty="0"/>
            </a:br>
            <a:r>
              <a:rPr lang="en-US" dirty="0"/>
              <a:t>revolution</a:t>
            </a:r>
          </a:p>
        </p:txBody>
      </p:sp>
      <p:sp>
        <p:nvSpPr>
          <p:cNvPr id="3" name="Slide Number Placeholder 2"/>
          <p:cNvSpPr>
            <a:spLocks noGrp="1"/>
          </p:cNvSpPr>
          <p:nvPr>
            <p:ph type="sldNum" sz="quarter" idx="12"/>
          </p:nvPr>
        </p:nvSpPr>
        <p:spPr/>
        <p:txBody>
          <a:bodyPr/>
          <a:lstStyle/>
          <a:p>
            <a:fld id="{8622707D-08CF-47E9-90EA-51DC2C56B010}" type="slidenum">
              <a:rPr lang="en-SG" smtClean="0"/>
              <a:t>45</a:t>
            </a:fld>
            <a:endParaRPr lang="en-SG"/>
          </a:p>
        </p:txBody>
      </p:sp>
      <p:sp>
        <p:nvSpPr>
          <p:cNvPr id="4" name="Content Placeholder 3"/>
          <p:cNvSpPr>
            <a:spLocks noGrp="1"/>
          </p:cNvSpPr>
          <p:nvPr>
            <p:ph sz="quarter" idx="1"/>
          </p:nvPr>
        </p:nvSpPr>
        <p:spPr>
          <a:xfrm>
            <a:off x="899592" y="1844824"/>
            <a:ext cx="7560840" cy="4248472"/>
          </a:xfrm>
        </p:spPr>
        <p:txBody>
          <a:bodyPr>
            <a:normAutofit lnSpcReduction="10000"/>
          </a:bodyPr>
          <a:lstStyle/>
          <a:p>
            <a:r>
              <a:rPr lang="en-US" sz="3200" dirty="0"/>
              <a:t>Greenleaf was right: we have not yet come to grips with the institutional revolution</a:t>
            </a:r>
          </a:p>
          <a:p>
            <a:r>
              <a:rPr lang="en-US" sz="3200" dirty="0"/>
              <a:t>Major institutions are struggling with their missions, their relationships with stakeholders, and their responsibilities to society</a:t>
            </a:r>
          </a:p>
          <a:p>
            <a:r>
              <a:rPr lang="en-US" sz="3200" dirty="0"/>
              <a:t>They need to decide: What is the appropriate definition of institutional success? Is it generating a profit or surplus, or is it adding value, or both?</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60648"/>
            <a:ext cx="1584176" cy="1584176"/>
          </a:xfrm>
          <a:prstGeom prst="rect">
            <a:avLst/>
          </a:prstGeom>
        </p:spPr>
      </p:pic>
    </p:spTree>
    <p:extLst>
      <p:ext uri="{BB962C8B-B14F-4D97-AF65-F5344CB8AC3E}">
        <p14:creationId xmlns:p14="http://schemas.microsoft.com/office/powerpoint/2010/main" val="2452689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772400" cy="965113"/>
          </a:xfrm>
        </p:spPr>
        <p:txBody>
          <a:bodyPr>
            <a:normAutofit fontScale="90000"/>
          </a:bodyPr>
          <a:lstStyle/>
          <a:p>
            <a:br>
              <a:rPr lang="en-US" dirty="0"/>
            </a:br>
            <a:r>
              <a:rPr lang="en-US" dirty="0"/>
              <a:t>Questions</a:t>
            </a:r>
          </a:p>
        </p:txBody>
      </p:sp>
      <p:sp>
        <p:nvSpPr>
          <p:cNvPr id="3" name="Slide Number Placeholder 2"/>
          <p:cNvSpPr>
            <a:spLocks noGrp="1"/>
          </p:cNvSpPr>
          <p:nvPr>
            <p:ph type="sldNum" sz="quarter" idx="12"/>
          </p:nvPr>
        </p:nvSpPr>
        <p:spPr/>
        <p:txBody>
          <a:bodyPr/>
          <a:lstStyle/>
          <a:p>
            <a:fld id="{8622707D-08CF-47E9-90EA-51DC2C56B010}" type="slidenum">
              <a:rPr lang="en-SG" smtClean="0"/>
              <a:t>46</a:t>
            </a:fld>
            <a:endParaRPr lang="en-SG"/>
          </a:p>
        </p:txBody>
      </p:sp>
      <p:sp>
        <p:nvSpPr>
          <p:cNvPr id="4" name="Content Placeholder 3"/>
          <p:cNvSpPr>
            <a:spLocks noGrp="1"/>
          </p:cNvSpPr>
          <p:nvPr>
            <p:ph sz="quarter" idx="1"/>
          </p:nvPr>
        </p:nvSpPr>
        <p:spPr>
          <a:xfrm>
            <a:off x="899592" y="2852936"/>
            <a:ext cx="6984776" cy="3528392"/>
          </a:xfrm>
        </p:spPr>
        <p:txBody>
          <a:bodyPr>
            <a:normAutofit fontScale="92500" lnSpcReduction="10000"/>
          </a:bodyPr>
          <a:lstStyle/>
          <a:p>
            <a:r>
              <a:rPr lang="en-US" sz="3600" dirty="0"/>
              <a:t>What do you think should be the appropriate definition of institutional success?</a:t>
            </a:r>
          </a:p>
          <a:p>
            <a:r>
              <a:rPr lang="en-US" sz="3600" dirty="0"/>
              <a:t>Should it be generating a profit or surplus, or serving employees, or serving customers, or serving society, or… all of those things and more?</a:t>
            </a:r>
          </a:p>
        </p:txBody>
      </p:sp>
      <p:pic>
        <p:nvPicPr>
          <p:cNvPr id="6" name="Picture 5">
            <a:extLst>
              <a:ext uri="{FF2B5EF4-FFF2-40B4-BE49-F238E27FC236}">
                <a16:creationId xmlns:a16="http://schemas.microsoft.com/office/drawing/2014/main" id="{1AE255B4-C0E4-43CF-BEA1-7C19563C87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813729"/>
            <a:ext cx="441967" cy="385032"/>
          </a:xfrm>
          <a:prstGeom prst="rect">
            <a:avLst/>
          </a:prstGeom>
        </p:spPr>
      </p:pic>
      <p:pic>
        <p:nvPicPr>
          <p:cNvPr id="8" name="Picture 7" descr="The roof of a building&#10;&#10;Description automatically generated">
            <a:extLst>
              <a:ext uri="{FF2B5EF4-FFF2-40B4-BE49-F238E27FC236}">
                <a16:creationId xmlns:a16="http://schemas.microsoft.com/office/drawing/2014/main" id="{7CE5D2D2-8D6D-40FC-B4EC-7492E9E8D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297769"/>
            <a:ext cx="2736304" cy="1368152"/>
          </a:xfrm>
          <a:prstGeom prst="rect">
            <a:avLst/>
          </a:prstGeom>
        </p:spPr>
      </p:pic>
    </p:spTree>
    <p:extLst>
      <p:ext uri="{BB962C8B-B14F-4D97-AF65-F5344CB8AC3E}">
        <p14:creationId xmlns:p14="http://schemas.microsoft.com/office/powerpoint/2010/main" val="3759791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620688"/>
            <a:ext cx="7772400" cy="1143000"/>
          </a:xfrm>
        </p:spPr>
        <p:txBody>
          <a:bodyPr/>
          <a:lstStyle/>
          <a:p>
            <a:r>
              <a:rPr lang="en-US" dirty="0"/>
              <a:t> </a:t>
            </a:r>
          </a:p>
        </p:txBody>
      </p:sp>
      <p:sp>
        <p:nvSpPr>
          <p:cNvPr id="3" name="Slide Number Placeholder 2"/>
          <p:cNvSpPr>
            <a:spLocks noGrp="1"/>
          </p:cNvSpPr>
          <p:nvPr>
            <p:ph type="sldNum" sz="quarter" idx="12"/>
          </p:nvPr>
        </p:nvSpPr>
        <p:spPr/>
        <p:txBody>
          <a:bodyPr/>
          <a:lstStyle/>
          <a:p>
            <a:fld id="{8622707D-08CF-47E9-90EA-51DC2C56B010}" type="slidenum">
              <a:rPr lang="en-SG" smtClean="0"/>
              <a:t>47</a:t>
            </a:fld>
            <a:endParaRPr lang="en-SG"/>
          </a:p>
        </p:txBody>
      </p:sp>
      <p:sp>
        <p:nvSpPr>
          <p:cNvPr id="4" name="Content Placeholder 3"/>
          <p:cNvSpPr>
            <a:spLocks noGrp="1"/>
          </p:cNvSpPr>
          <p:nvPr>
            <p:ph sz="quarter" idx="1"/>
          </p:nvPr>
        </p:nvSpPr>
        <p:spPr>
          <a:xfrm>
            <a:off x="685800" y="1905000"/>
            <a:ext cx="7772400" cy="4392488"/>
          </a:xfrm>
        </p:spPr>
        <p:txBody>
          <a:bodyPr>
            <a:normAutofit lnSpcReduction="10000"/>
          </a:bodyPr>
          <a:lstStyle/>
          <a:p>
            <a:r>
              <a:rPr lang="en-US" sz="3200" dirty="0"/>
              <a:t>According to the Edelman, a communications marketing firm, “trust is a forward-facing metric of stakeholder expectation. It is an asset that institutions must understand and properly build in order to be successful in today’s complex world.” </a:t>
            </a:r>
          </a:p>
          <a:p>
            <a:r>
              <a:rPr lang="en-US" sz="3200" dirty="0"/>
              <a:t>Edelman reported that “countries with higher trust levels overall also show a greater willingness to trust new business innovations.”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71003"/>
            <a:ext cx="3114675" cy="1466850"/>
          </a:xfrm>
          <a:prstGeom prst="rect">
            <a:avLst/>
          </a:prstGeom>
        </p:spPr>
      </p:pic>
    </p:spTree>
    <p:extLst>
      <p:ext uri="{BB962C8B-B14F-4D97-AF65-F5344CB8AC3E}">
        <p14:creationId xmlns:p14="http://schemas.microsoft.com/office/powerpoint/2010/main" val="3347605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836712"/>
            <a:ext cx="7772400" cy="1143000"/>
          </a:xfrm>
        </p:spPr>
        <p:txBody>
          <a:bodyPr/>
          <a:lstStyle/>
          <a:p>
            <a:endParaRPr lang="en-US" dirty="0"/>
          </a:p>
        </p:txBody>
      </p:sp>
      <p:sp>
        <p:nvSpPr>
          <p:cNvPr id="3" name="Slide Number Placeholder 2"/>
          <p:cNvSpPr>
            <a:spLocks noGrp="1"/>
          </p:cNvSpPr>
          <p:nvPr>
            <p:ph type="sldNum" sz="quarter" idx="12"/>
          </p:nvPr>
        </p:nvSpPr>
        <p:spPr/>
        <p:txBody>
          <a:bodyPr/>
          <a:lstStyle/>
          <a:p>
            <a:fld id="{8622707D-08CF-47E9-90EA-51DC2C56B010}" type="slidenum">
              <a:rPr lang="en-SG" smtClean="0"/>
              <a:t>48</a:t>
            </a:fld>
            <a:endParaRPr lang="en-SG"/>
          </a:p>
        </p:txBody>
      </p:sp>
      <p:sp>
        <p:nvSpPr>
          <p:cNvPr id="4" name="Content Placeholder 3"/>
          <p:cNvSpPr>
            <a:spLocks noGrp="1"/>
          </p:cNvSpPr>
          <p:nvPr>
            <p:ph sz="quarter" idx="1"/>
          </p:nvPr>
        </p:nvSpPr>
        <p:spPr>
          <a:xfrm>
            <a:off x="914400" y="2420888"/>
            <a:ext cx="7620000" cy="3888432"/>
          </a:xfrm>
        </p:spPr>
        <p:txBody>
          <a:bodyPr>
            <a:normAutofit/>
          </a:bodyPr>
          <a:lstStyle/>
          <a:p>
            <a:r>
              <a:rPr lang="en-US" sz="3200" dirty="0"/>
              <a:t>“Building trust is essential to successfully bringing new products and services to market… building trust in new business innovations requires that companies demonstrate clear personal and societal benefits, behave with integrity and engage with customers and stakeholders throughout the process.”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620687"/>
            <a:ext cx="3384376" cy="1593865"/>
          </a:xfrm>
          <a:prstGeom prst="rect">
            <a:avLst/>
          </a:prstGeom>
        </p:spPr>
      </p:pic>
    </p:spTree>
    <p:extLst>
      <p:ext uri="{BB962C8B-B14F-4D97-AF65-F5344CB8AC3E}">
        <p14:creationId xmlns:p14="http://schemas.microsoft.com/office/powerpoint/2010/main" val="896360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8622707D-08CF-47E9-90EA-51DC2C56B010}" type="slidenum">
              <a:rPr lang="en-SG" smtClean="0"/>
              <a:t>49</a:t>
            </a:fld>
            <a:endParaRPr lang="en-SG"/>
          </a:p>
        </p:txBody>
      </p:sp>
      <p:sp>
        <p:nvSpPr>
          <p:cNvPr id="4" name="Content Placeholder 3"/>
          <p:cNvSpPr>
            <a:spLocks noGrp="1"/>
          </p:cNvSpPr>
          <p:nvPr>
            <p:ph sz="quarter" idx="1"/>
          </p:nvPr>
        </p:nvSpPr>
        <p:spPr>
          <a:xfrm>
            <a:off x="914400" y="2276872"/>
            <a:ext cx="7620000" cy="3742928"/>
          </a:xfrm>
        </p:spPr>
        <p:txBody>
          <a:bodyPr>
            <a:normAutofit/>
          </a:bodyPr>
          <a:lstStyle/>
          <a:p>
            <a:r>
              <a:rPr lang="en-US" sz="3200" dirty="0"/>
              <a:t>In a survey of 27 countries, the 2015 Edelman Trust Barometer found that the number of trusting countries fell to the lowest level ever recorded by the Edelman Trust Barometer.</a:t>
            </a:r>
          </a:p>
          <a:p>
            <a:r>
              <a:rPr lang="en-US" sz="3200" dirty="0"/>
              <a:t>Informed publics in only six of 27 countries surveyed expressed trust levels above 60 percent.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814" b="20871"/>
          <a:stretch/>
        </p:blipFill>
        <p:spPr>
          <a:xfrm>
            <a:off x="838200" y="609600"/>
            <a:ext cx="4077470" cy="1506124"/>
          </a:xfrm>
          <a:prstGeom prst="rect">
            <a:avLst/>
          </a:prstGeom>
        </p:spPr>
      </p:pic>
    </p:spTree>
    <p:extLst>
      <p:ext uri="{BB962C8B-B14F-4D97-AF65-F5344CB8AC3E}">
        <p14:creationId xmlns:p14="http://schemas.microsoft.com/office/powerpoint/2010/main" val="230568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685800"/>
          </a:xfrm>
        </p:spPr>
        <p:txBody>
          <a:bodyPr>
            <a:normAutofit fontScale="90000"/>
          </a:bodyPr>
          <a:lstStyle/>
          <a:p>
            <a:r>
              <a:rPr lang="en-US" dirty="0"/>
              <a:t> Need vs purpose</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5</a:t>
            </a:fld>
            <a:endParaRPr lang="en-US"/>
          </a:p>
        </p:txBody>
      </p:sp>
      <p:sp>
        <p:nvSpPr>
          <p:cNvPr id="4" name="Content Placeholder 3"/>
          <p:cNvSpPr>
            <a:spLocks noGrp="1"/>
          </p:cNvSpPr>
          <p:nvPr>
            <p:ph sz="quarter" idx="1"/>
          </p:nvPr>
        </p:nvSpPr>
        <p:spPr>
          <a:xfrm>
            <a:off x="914400" y="2514600"/>
            <a:ext cx="7772400" cy="3733800"/>
          </a:xfrm>
        </p:spPr>
        <p:txBody>
          <a:bodyPr>
            <a:normAutofit/>
          </a:bodyPr>
          <a:lstStyle/>
          <a:p>
            <a:r>
              <a:rPr lang="en-US" sz="3600" dirty="0"/>
              <a:t>You must get the resources to do the work, and earn enough money to keep going. That’s an organizational </a:t>
            </a:r>
            <a:r>
              <a:rPr lang="en-US" sz="3600" i="1" dirty="0"/>
              <a:t>need</a:t>
            </a:r>
            <a:r>
              <a:rPr lang="en-US" sz="3600" dirty="0"/>
              <a:t>.</a:t>
            </a:r>
          </a:p>
          <a:p>
            <a:r>
              <a:rPr lang="en-US" sz="3600" dirty="0"/>
              <a:t>But getting resources is not the organization’s purpose. The </a:t>
            </a:r>
            <a:r>
              <a:rPr lang="en-US" sz="3600" i="1" dirty="0"/>
              <a:t>purpose</a:t>
            </a:r>
            <a:r>
              <a:rPr lang="en-US" sz="3600" dirty="0"/>
              <a:t> is to serve others. </a:t>
            </a:r>
            <a:endParaRPr lang="en-SG"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57287"/>
            <a:ext cx="3895725" cy="1171575"/>
          </a:xfrm>
          <a:prstGeom prst="rect">
            <a:avLst/>
          </a:prstGeom>
        </p:spPr>
      </p:pic>
    </p:spTree>
    <p:extLst>
      <p:ext uri="{BB962C8B-B14F-4D97-AF65-F5344CB8AC3E}">
        <p14:creationId xmlns:p14="http://schemas.microsoft.com/office/powerpoint/2010/main" val="1027382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Slide Number Placeholder 2"/>
          <p:cNvSpPr>
            <a:spLocks noGrp="1"/>
          </p:cNvSpPr>
          <p:nvPr>
            <p:ph type="sldNum" sz="quarter" idx="12"/>
          </p:nvPr>
        </p:nvSpPr>
        <p:spPr/>
        <p:txBody>
          <a:bodyPr/>
          <a:lstStyle/>
          <a:p>
            <a:fld id="{8622707D-08CF-47E9-90EA-51DC2C56B010}" type="slidenum">
              <a:rPr lang="en-SG" smtClean="0"/>
              <a:t>50</a:t>
            </a:fld>
            <a:endParaRPr lang="en-SG"/>
          </a:p>
        </p:txBody>
      </p:sp>
      <p:sp>
        <p:nvSpPr>
          <p:cNvPr id="4" name="Content Placeholder 3"/>
          <p:cNvSpPr>
            <a:spLocks noGrp="1"/>
          </p:cNvSpPr>
          <p:nvPr>
            <p:ph sz="quarter" idx="1"/>
          </p:nvPr>
        </p:nvSpPr>
        <p:spPr>
          <a:xfrm>
            <a:off x="914400" y="2286000"/>
            <a:ext cx="7391400" cy="3951312"/>
          </a:xfrm>
        </p:spPr>
        <p:txBody>
          <a:bodyPr>
            <a:normAutofit fontScale="92500" lnSpcReduction="20000"/>
          </a:bodyPr>
          <a:lstStyle/>
          <a:p>
            <a:r>
              <a:rPr lang="en-US" sz="3500" dirty="0"/>
              <a:t>Trust in business in the United States was only 60 percent. In a majority of countries, the trust in business was below 50 percent.</a:t>
            </a:r>
          </a:p>
          <a:p>
            <a:r>
              <a:rPr lang="en-US" sz="3500" dirty="0"/>
              <a:t>Governments remained the least-trusted institutions globally, with trust levels at 48 percent.</a:t>
            </a:r>
          </a:p>
          <a:p>
            <a:r>
              <a:rPr lang="en-US" sz="3500" dirty="0"/>
              <a:t>Non-governmental organizations were the most trusted, but levels of trust rose only as high as 63 percent.</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814" b="20871"/>
          <a:stretch/>
        </p:blipFill>
        <p:spPr>
          <a:xfrm>
            <a:off x="890954" y="608965"/>
            <a:ext cx="4077470" cy="1506124"/>
          </a:xfrm>
          <a:prstGeom prst="rect">
            <a:avLst/>
          </a:prstGeom>
        </p:spPr>
      </p:pic>
    </p:spTree>
    <p:extLst>
      <p:ext uri="{BB962C8B-B14F-4D97-AF65-F5344CB8AC3E}">
        <p14:creationId xmlns:p14="http://schemas.microsoft.com/office/powerpoint/2010/main" val="3658601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Question</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51</a:t>
            </a:fld>
            <a:endParaRPr lang="en-US"/>
          </a:p>
        </p:txBody>
      </p:sp>
      <p:sp>
        <p:nvSpPr>
          <p:cNvPr id="4" name="Content Placeholder 3"/>
          <p:cNvSpPr>
            <a:spLocks noGrp="1"/>
          </p:cNvSpPr>
          <p:nvPr>
            <p:ph sz="quarter" idx="1"/>
          </p:nvPr>
        </p:nvSpPr>
        <p:spPr>
          <a:xfrm>
            <a:off x="914400" y="3717032"/>
            <a:ext cx="7467600" cy="1728192"/>
          </a:xfrm>
        </p:spPr>
        <p:txBody>
          <a:bodyPr>
            <a:normAutofit/>
          </a:bodyPr>
          <a:lstStyle/>
          <a:p>
            <a:r>
              <a:rPr lang="en-US" sz="3600" dirty="0"/>
              <a:t>What can leaders do to increase the trust in their organization?</a:t>
            </a:r>
            <a:endParaRPr lang="en-SG" sz="3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862151"/>
            <a:ext cx="524806" cy="457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628800"/>
            <a:ext cx="2736304" cy="1827606"/>
          </a:xfrm>
          <a:prstGeom prst="rect">
            <a:avLst/>
          </a:prstGeom>
        </p:spPr>
      </p:pic>
    </p:spTree>
    <p:extLst>
      <p:ext uri="{BB962C8B-B14F-4D97-AF65-F5344CB8AC3E}">
        <p14:creationId xmlns:p14="http://schemas.microsoft.com/office/powerpoint/2010/main" val="311338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D453-A4D3-4C63-BE05-C63CF3B72163}"/>
              </a:ext>
            </a:extLst>
          </p:cNvPr>
          <p:cNvSpPr>
            <a:spLocks noGrp="1"/>
          </p:cNvSpPr>
          <p:nvPr>
            <p:ph type="title"/>
          </p:nvPr>
        </p:nvSpPr>
        <p:spPr>
          <a:xfrm>
            <a:off x="914400" y="262668"/>
            <a:ext cx="7772400" cy="834046"/>
          </a:xfrm>
        </p:spPr>
        <p:txBody>
          <a:bodyPr>
            <a:normAutofit/>
          </a:bodyPr>
          <a:lstStyle/>
          <a:p>
            <a:pPr eaLnBrk="1" hangingPunct="1">
              <a:defRPr/>
            </a:pPr>
            <a:r>
              <a:rPr lang="en-US" dirty="0"/>
              <a:t>	Meeting needs…</a:t>
            </a:r>
          </a:p>
        </p:txBody>
      </p:sp>
      <p:sp>
        <p:nvSpPr>
          <p:cNvPr id="3" name="Content Placeholder 2">
            <a:extLst>
              <a:ext uri="{FF2B5EF4-FFF2-40B4-BE49-F238E27FC236}">
                <a16:creationId xmlns:a16="http://schemas.microsoft.com/office/drawing/2014/main" id="{09CBC8A8-703E-42A2-BC5A-2519A9046CA9}"/>
              </a:ext>
            </a:extLst>
          </p:cNvPr>
          <p:cNvSpPr>
            <a:spLocks noGrp="1"/>
          </p:cNvSpPr>
          <p:nvPr>
            <p:ph idx="1"/>
          </p:nvPr>
        </p:nvSpPr>
        <p:spPr>
          <a:xfrm>
            <a:off x="685800" y="2729050"/>
            <a:ext cx="7503543" cy="3581399"/>
          </a:xfrm>
        </p:spPr>
        <p:txBody>
          <a:bodyPr>
            <a:noAutofit/>
          </a:bodyPr>
          <a:lstStyle/>
          <a:p>
            <a:pPr eaLnBrk="1" hangingPunct="1">
              <a:defRPr/>
            </a:pPr>
            <a:r>
              <a:rPr lang="en-US" sz="3200" dirty="0"/>
              <a:t>Organizations get paid or receive resources in different ways— through customer purchases, donations, or taxes— but they all get paid or receive resources so they can meet the needs of others</a:t>
            </a:r>
          </a:p>
          <a:p>
            <a:pPr eaLnBrk="1" hangingPunct="1">
              <a:defRPr/>
            </a:pPr>
            <a:r>
              <a:rPr lang="en-US" sz="3200" dirty="0"/>
              <a:t>The best organizational type or structure may depend on the need that is being addressed </a:t>
            </a:r>
          </a:p>
        </p:txBody>
      </p:sp>
      <p:sp>
        <p:nvSpPr>
          <p:cNvPr id="5125" name="Slide Number Placeholder 4">
            <a:extLst>
              <a:ext uri="{FF2B5EF4-FFF2-40B4-BE49-F238E27FC236}">
                <a16:creationId xmlns:a16="http://schemas.microsoft.com/office/drawing/2014/main" id="{3FE1357F-9010-458D-865B-6DF58E47B4F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557213" indent="-214313">
              <a:defRPr>
                <a:solidFill>
                  <a:schemeClr val="tx1"/>
                </a:solidFill>
                <a:latin typeface="Garamond" panose="02020404030301010803" pitchFamily="18" charset="0"/>
              </a:defRPr>
            </a:lvl2pPr>
            <a:lvl3pPr marL="857250" indent="-171450">
              <a:defRPr>
                <a:solidFill>
                  <a:schemeClr val="tx1"/>
                </a:solidFill>
                <a:latin typeface="Garamond" panose="02020404030301010803" pitchFamily="18" charset="0"/>
              </a:defRPr>
            </a:lvl3pPr>
            <a:lvl4pPr marL="1200150" indent="-171450">
              <a:defRPr>
                <a:solidFill>
                  <a:schemeClr val="tx1"/>
                </a:solidFill>
                <a:latin typeface="Garamond" panose="02020404030301010803" pitchFamily="18" charset="0"/>
              </a:defRPr>
            </a:lvl4pPr>
            <a:lvl5pPr marL="1543050" indent="-171450">
              <a:defRPr>
                <a:solidFill>
                  <a:schemeClr val="tx1"/>
                </a:solidFill>
                <a:latin typeface="Garamond" panose="02020404030301010803" pitchFamily="18" charset="0"/>
              </a:defRPr>
            </a:lvl5pPr>
            <a:lvl6pPr marL="1885950" indent="-171450" eaLnBrk="0" fontAlgn="base" hangingPunct="0">
              <a:spcBef>
                <a:spcPct val="0"/>
              </a:spcBef>
              <a:spcAft>
                <a:spcPct val="0"/>
              </a:spcAft>
              <a:defRPr>
                <a:solidFill>
                  <a:schemeClr val="tx1"/>
                </a:solidFill>
                <a:latin typeface="Garamond" panose="02020404030301010803" pitchFamily="18" charset="0"/>
              </a:defRPr>
            </a:lvl6pPr>
            <a:lvl7pPr marL="2228850" indent="-171450" eaLnBrk="0" fontAlgn="base" hangingPunct="0">
              <a:spcBef>
                <a:spcPct val="0"/>
              </a:spcBef>
              <a:spcAft>
                <a:spcPct val="0"/>
              </a:spcAft>
              <a:defRPr>
                <a:solidFill>
                  <a:schemeClr val="tx1"/>
                </a:solidFill>
                <a:latin typeface="Garamond" panose="02020404030301010803" pitchFamily="18" charset="0"/>
              </a:defRPr>
            </a:lvl7pPr>
            <a:lvl8pPr marL="2571750" indent="-171450" eaLnBrk="0" fontAlgn="base" hangingPunct="0">
              <a:spcBef>
                <a:spcPct val="0"/>
              </a:spcBef>
              <a:spcAft>
                <a:spcPct val="0"/>
              </a:spcAft>
              <a:defRPr>
                <a:solidFill>
                  <a:schemeClr val="tx1"/>
                </a:solidFill>
                <a:latin typeface="Garamond" panose="02020404030301010803" pitchFamily="18" charset="0"/>
              </a:defRPr>
            </a:lvl8pPr>
            <a:lvl9pPr marL="2914650" indent="-171450" eaLnBrk="0" fontAlgn="base" hangingPunct="0">
              <a:spcBef>
                <a:spcPct val="0"/>
              </a:spcBef>
              <a:spcAft>
                <a:spcPct val="0"/>
              </a:spcAft>
              <a:defRPr>
                <a:solidFill>
                  <a:schemeClr val="tx1"/>
                </a:solidFill>
                <a:latin typeface="Garamond" panose="02020404030301010803" pitchFamily="18" charset="0"/>
              </a:defRPr>
            </a:lvl9pPr>
          </a:lstStyle>
          <a:p>
            <a:fld id="{5917B3B9-C346-47F5-8C25-F0F7E72E87F1}" type="slidenum">
              <a:rPr lang="en-US" altLang="en-US">
                <a:latin typeface="Arial" panose="020B0604020202020204" pitchFamily="34" charset="0"/>
              </a:rPr>
              <a:pPr/>
              <a:t>6</a:t>
            </a:fld>
            <a:endParaRPr lang="en-US" altLang="en-US">
              <a:latin typeface="Arial" panose="020B0604020202020204" pitchFamily="34" charset="0"/>
            </a:endParaRPr>
          </a:p>
        </p:txBody>
      </p:sp>
      <p:graphicFrame>
        <p:nvGraphicFramePr>
          <p:cNvPr id="4" name="Object 3">
            <a:extLst>
              <a:ext uri="{FF2B5EF4-FFF2-40B4-BE49-F238E27FC236}">
                <a16:creationId xmlns:a16="http://schemas.microsoft.com/office/drawing/2014/main" id="{08A1D6F6-7998-4258-9E71-1AC98264C6E2}"/>
              </a:ext>
            </a:extLst>
          </p:cNvPr>
          <p:cNvGraphicFramePr>
            <a:graphicFrameLocks noChangeAspect="1"/>
          </p:cNvGraphicFramePr>
          <p:nvPr>
            <p:extLst>
              <p:ext uri="{D42A27DB-BD31-4B8C-83A1-F6EECF244321}">
                <p14:modId xmlns:p14="http://schemas.microsoft.com/office/powerpoint/2010/main" val="640840469"/>
              </p:ext>
            </p:extLst>
          </p:nvPr>
        </p:nvGraphicFramePr>
        <p:xfrm>
          <a:off x="838200" y="533400"/>
          <a:ext cx="792088" cy="612068"/>
        </p:xfrm>
        <a:graphic>
          <a:graphicData uri="http://schemas.openxmlformats.org/presentationml/2006/ole">
            <mc:AlternateContent xmlns:mc="http://schemas.openxmlformats.org/markup-compatibility/2006">
              <mc:Choice xmlns:v="urn:schemas-microsoft-com:vml" Requires="v">
                <p:oleObj spid="_x0000_s6354" name="Acrobat Document" r:id="rId3" imgW="7543800" imgH="5829480" progId="AcroExch.Document.DC">
                  <p:embed/>
                </p:oleObj>
              </mc:Choice>
              <mc:Fallback>
                <p:oleObj name="Acrobat Document" r:id="rId3" imgW="7543800" imgH="5829480" progId="AcroExch.Document.DC">
                  <p:embed/>
                  <p:pic>
                    <p:nvPicPr>
                      <p:cNvPr id="4" name="Object 3">
                        <a:extLst>
                          <a:ext uri="{FF2B5EF4-FFF2-40B4-BE49-F238E27FC236}">
                            <a16:creationId xmlns:a16="http://schemas.microsoft.com/office/drawing/2014/main" id="{08A1D6F6-7998-4258-9E71-1AC98264C6E2}"/>
                          </a:ext>
                        </a:extLst>
                      </p:cNvPr>
                      <p:cNvPicPr/>
                      <p:nvPr/>
                    </p:nvPicPr>
                    <p:blipFill>
                      <a:blip r:embed="rId4"/>
                      <a:stretch>
                        <a:fillRect/>
                      </a:stretch>
                    </p:blipFill>
                    <p:spPr>
                      <a:xfrm>
                        <a:off x="838200" y="533400"/>
                        <a:ext cx="792088" cy="61206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20FAF13-D3A5-4153-AA2F-5BBE8A9AB474}"/>
              </a:ext>
            </a:extLst>
          </p:cNvPr>
          <p:cNvGraphicFramePr>
            <a:graphicFrameLocks noChangeAspect="1"/>
          </p:cNvGraphicFramePr>
          <p:nvPr>
            <p:extLst>
              <p:ext uri="{D42A27DB-BD31-4B8C-83A1-F6EECF244321}">
                <p14:modId xmlns:p14="http://schemas.microsoft.com/office/powerpoint/2010/main" val="124743257"/>
              </p:ext>
            </p:extLst>
          </p:nvPr>
        </p:nvGraphicFramePr>
        <p:xfrm>
          <a:off x="990600" y="406988"/>
          <a:ext cx="792088" cy="612068"/>
        </p:xfrm>
        <a:graphic>
          <a:graphicData uri="http://schemas.openxmlformats.org/presentationml/2006/ole">
            <mc:AlternateContent xmlns:mc="http://schemas.openxmlformats.org/markup-compatibility/2006">
              <mc:Choice xmlns:v="urn:schemas-microsoft-com:vml" Requires="v">
                <p:oleObj spid="_x0000_s6355" name="Acrobat Document" r:id="rId5" imgW="7543519" imgH="5829300" progId="Acrobat.Document.DC">
                  <p:embed/>
                </p:oleObj>
              </mc:Choice>
              <mc:Fallback>
                <p:oleObj name="Acrobat Document" r:id="rId5" imgW="7543519" imgH="5829300" progId="Acrobat.Document.DC">
                  <p:embed/>
                  <p:pic>
                    <p:nvPicPr>
                      <p:cNvPr id="7" name="Object 6">
                        <a:extLst>
                          <a:ext uri="{FF2B5EF4-FFF2-40B4-BE49-F238E27FC236}">
                            <a16:creationId xmlns:a16="http://schemas.microsoft.com/office/drawing/2014/main" id="{6E712129-5348-4C31-AC51-7C04C6A3C679}"/>
                          </a:ext>
                        </a:extLst>
                      </p:cNvPr>
                      <p:cNvPicPr/>
                      <p:nvPr/>
                    </p:nvPicPr>
                    <p:blipFill>
                      <a:blip r:embed="rId6"/>
                      <a:stretch>
                        <a:fillRect/>
                      </a:stretch>
                    </p:blipFill>
                    <p:spPr>
                      <a:xfrm>
                        <a:off x="990600" y="406988"/>
                        <a:ext cx="792088" cy="612068"/>
                      </a:xfrm>
                      <a:prstGeom prst="rect">
                        <a:avLst/>
                      </a:prstGeom>
                    </p:spPr>
                  </p:pic>
                </p:oleObj>
              </mc:Fallback>
            </mc:AlternateContent>
          </a:graphicData>
        </a:graphic>
      </p:graphicFrame>
      <p:pic>
        <p:nvPicPr>
          <p:cNvPr id="7" name="Picture 6" descr="A group of people sitting around a table&#10;&#10;Description automatically generated with medium confidence">
            <a:extLst>
              <a:ext uri="{FF2B5EF4-FFF2-40B4-BE49-F238E27FC236}">
                <a16:creationId xmlns:a16="http://schemas.microsoft.com/office/drawing/2014/main" id="{6C86A9CC-A031-E5BB-0BCB-DD29293375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239941"/>
            <a:ext cx="2747963" cy="1344019"/>
          </a:xfrm>
          <a:prstGeom prst="rect">
            <a:avLst/>
          </a:prstGeom>
        </p:spPr>
      </p:pic>
    </p:spTree>
    <p:extLst>
      <p:ext uri="{BB962C8B-B14F-4D97-AF65-F5344CB8AC3E}">
        <p14:creationId xmlns:p14="http://schemas.microsoft.com/office/powerpoint/2010/main" val="2091562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1143000"/>
          </a:xfrm>
        </p:spPr>
        <p:txBody>
          <a:bodyPr/>
          <a:lstStyle/>
          <a:p>
            <a:r>
              <a:rPr lang="en-US" dirty="0"/>
              <a:t>       Organizational forms</a:t>
            </a:r>
            <a:endParaRPr lang="en-SG" dirty="0"/>
          </a:p>
        </p:txBody>
      </p:sp>
      <p:sp>
        <p:nvSpPr>
          <p:cNvPr id="3" name="Slide Number Placeholder 2"/>
          <p:cNvSpPr>
            <a:spLocks noGrp="1"/>
          </p:cNvSpPr>
          <p:nvPr>
            <p:ph type="sldNum" sz="quarter" idx="12"/>
          </p:nvPr>
        </p:nvSpPr>
        <p:spPr/>
        <p:txBody>
          <a:bodyPr/>
          <a:lstStyle/>
          <a:p>
            <a:pPr>
              <a:defRPr/>
            </a:pPr>
            <a:fld id="{7FDDF30F-97E8-40B6-B0A3-C24EFC9EA040}" type="slidenum">
              <a:rPr lang="en-US" smtClean="0"/>
              <a:pPr>
                <a:defRPr/>
              </a:pPr>
              <a:t>7</a:t>
            </a:fld>
            <a:endParaRPr lang="en-US"/>
          </a:p>
        </p:txBody>
      </p:sp>
      <p:sp>
        <p:nvSpPr>
          <p:cNvPr id="4" name="Content Placeholder 3"/>
          <p:cNvSpPr>
            <a:spLocks noGrp="1"/>
          </p:cNvSpPr>
          <p:nvPr>
            <p:ph sz="quarter" idx="1"/>
          </p:nvPr>
        </p:nvSpPr>
        <p:spPr>
          <a:xfrm>
            <a:off x="1143000" y="1878623"/>
            <a:ext cx="7543800" cy="4343400"/>
          </a:xfrm>
        </p:spPr>
        <p:txBody>
          <a:bodyPr>
            <a:normAutofit/>
          </a:bodyPr>
          <a:lstStyle/>
          <a:p>
            <a:r>
              <a:rPr lang="en-US" sz="3600" dirty="0"/>
              <a:t>Sole proprietorship</a:t>
            </a:r>
          </a:p>
          <a:p>
            <a:r>
              <a:rPr lang="en-US" sz="3600" dirty="0"/>
              <a:t>Partnership</a:t>
            </a:r>
          </a:p>
          <a:p>
            <a:r>
              <a:rPr lang="en-US" sz="3600" dirty="0"/>
              <a:t>Non-profit organization</a:t>
            </a:r>
          </a:p>
          <a:p>
            <a:r>
              <a:rPr lang="en-US" sz="3600" dirty="0"/>
              <a:t>For-profit corporation</a:t>
            </a:r>
          </a:p>
          <a:p>
            <a:r>
              <a:rPr lang="en-US" sz="3600" dirty="0"/>
              <a:t>B Corporation</a:t>
            </a:r>
          </a:p>
          <a:p>
            <a:r>
              <a:rPr lang="en-US" sz="3600" dirty="0"/>
              <a:t>Government agency</a:t>
            </a:r>
            <a:endParaRPr lang="en-SG"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81400"/>
            <a:ext cx="2447925" cy="1866900"/>
          </a:xfrm>
          <a:prstGeom prst="rect">
            <a:avLst/>
          </a:prstGeom>
        </p:spPr>
      </p:pic>
      <p:graphicFrame>
        <p:nvGraphicFramePr>
          <p:cNvPr id="6" name="Object 5">
            <a:extLst>
              <a:ext uri="{FF2B5EF4-FFF2-40B4-BE49-F238E27FC236}">
                <a16:creationId xmlns:a16="http://schemas.microsoft.com/office/drawing/2014/main" id="{0A6DD99D-6C35-D2C1-1773-294A92530271}"/>
              </a:ext>
            </a:extLst>
          </p:cNvPr>
          <p:cNvGraphicFramePr>
            <a:graphicFrameLocks noChangeAspect="1"/>
          </p:cNvGraphicFramePr>
          <p:nvPr>
            <p:extLst>
              <p:ext uri="{D42A27DB-BD31-4B8C-83A1-F6EECF244321}">
                <p14:modId xmlns:p14="http://schemas.microsoft.com/office/powerpoint/2010/main" val="1655955491"/>
              </p:ext>
            </p:extLst>
          </p:nvPr>
        </p:nvGraphicFramePr>
        <p:xfrm>
          <a:off x="990600" y="838200"/>
          <a:ext cx="792088" cy="612068"/>
        </p:xfrm>
        <a:graphic>
          <a:graphicData uri="http://schemas.openxmlformats.org/presentationml/2006/ole">
            <mc:AlternateContent xmlns:mc="http://schemas.openxmlformats.org/markup-compatibility/2006">
              <mc:Choice xmlns:v="urn:schemas-microsoft-com:vml" Requires="v">
                <p:oleObj spid="_x0000_s18472" name="Acrobat Document" r:id="rId4" imgW="7543519" imgH="5829300" progId="Acrobat.Document.DC">
                  <p:embed/>
                </p:oleObj>
              </mc:Choice>
              <mc:Fallback>
                <p:oleObj name="Acrobat Document" r:id="rId4" imgW="7543519" imgH="5829300" progId="Acrobat.Document.DC">
                  <p:embed/>
                  <p:pic>
                    <p:nvPicPr>
                      <p:cNvPr id="6" name="Object 5">
                        <a:extLst>
                          <a:ext uri="{FF2B5EF4-FFF2-40B4-BE49-F238E27FC236}">
                            <a16:creationId xmlns:a16="http://schemas.microsoft.com/office/drawing/2014/main" id="{920FAF13-D3A5-4153-AA2F-5BBE8A9AB474}"/>
                          </a:ext>
                        </a:extLst>
                      </p:cNvPr>
                      <p:cNvPicPr/>
                      <p:nvPr/>
                    </p:nvPicPr>
                    <p:blipFill>
                      <a:blip r:embed="rId5"/>
                      <a:stretch>
                        <a:fillRect/>
                      </a:stretch>
                    </p:blipFill>
                    <p:spPr>
                      <a:xfrm>
                        <a:off x="990600" y="8382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279263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1143000"/>
          </a:xfrm>
        </p:spPr>
        <p:txBody>
          <a:bodyPr/>
          <a:lstStyle/>
          <a:p>
            <a:r>
              <a:rPr lang="en-US" dirty="0"/>
              <a:t>	The right form…</a:t>
            </a:r>
          </a:p>
        </p:txBody>
      </p:sp>
      <p:sp>
        <p:nvSpPr>
          <p:cNvPr id="3" name="Slide Number Placeholder 2"/>
          <p:cNvSpPr>
            <a:spLocks noGrp="1"/>
          </p:cNvSpPr>
          <p:nvPr>
            <p:ph type="sldNum" sz="quarter" idx="12"/>
          </p:nvPr>
        </p:nvSpPr>
        <p:spPr/>
        <p:txBody>
          <a:bodyPr/>
          <a:lstStyle/>
          <a:p>
            <a:fld id="{8622707D-08CF-47E9-90EA-51DC2C56B010}" type="slidenum">
              <a:rPr lang="en-SG" smtClean="0"/>
              <a:t>8</a:t>
            </a:fld>
            <a:endParaRPr lang="en-SG"/>
          </a:p>
        </p:txBody>
      </p:sp>
      <p:sp>
        <p:nvSpPr>
          <p:cNvPr id="4" name="Content Placeholder 3"/>
          <p:cNvSpPr>
            <a:spLocks noGrp="1"/>
          </p:cNvSpPr>
          <p:nvPr>
            <p:ph sz="quarter" idx="1"/>
          </p:nvPr>
        </p:nvSpPr>
        <p:spPr>
          <a:xfrm>
            <a:off x="800100" y="1709030"/>
            <a:ext cx="7543800" cy="4310770"/>
          </a:xfrm>
        </p:spPr>
        <p:txBody>
          <a:bodyPr>
            <a:normAutofit lnSpcReduction="10000"/>
          </a:bodyPr>
          <a:lstStyle/>
          <a:p>
            <a:r>
              <a:rPr lang="en-US" sz="3200" dirty="0"/>
              <a:t>Pick the form of organization that fits your circumstances:</a:t>
            </a:r>
          </a:p>
          <a:p>
            <a:pPr lvl="1"/>
            <a:r>
              <a:rPr lang="en-US" sz="3200" dirty="0"/>
              <a:t>If you have funding, you can start your own sole proprietorship or partnership</a:t>
            </a:r>
          </a:p>
          <a:p>
            <a:pPr lvl="1"/>
            <a:r>
              <a:rPr lang="en-US" sz="3200" dirty="0"/>
              <a:t>If others are willing to donate, you can start a nonprofit</a:t>
            </a:r>
          </a:p>
          <a:p>
            <a:pPr lvl="1"/>
            <a:r>
              <a:rPr lang="en-US" sz="3200" dirty="0"/>
              <a:t>If others are willing to invest for positive social impact, you can start a social business (B corporation)</a:t>
            </a:r>
          </a:p>
        </p:txBody>
      </p:sp>
      <p:graphicFrame>
        <p:nvGraphicFramePr>
          <p:cNvPr id="7" name="Object 6">
            <a:extLst>
              <a:ext uri="{FF2B5EF4-FFF2-40B4-BE49-F238E27FC236}">
                <a16:creationId xmlns:a16="http://schemas.microsoft.com/office/drawing/2014/main" id="{C607EB13-24EC-4C60-8CE7-F6573316E6A9}"/>
              </a:ext>
            </a:extLst>
          </p:cNvPr>
          <p:cNvGraphicFramePr>
            <a:graphicFrameLocks noChangeAspect="1"/>
          </p:cNvGraphicFramePr>
          <p:nvPr>
            <p:extLst>
              <p:ext uri="{D42A27DB-BD31-4B8C-83A1-F6EECF244321}">
                <p14:modId xmlns:p14="http://schemas.microsoft.com/office/powerpoint/2010/main" val="860785076"/>
              </p:ext>
            </p:extLst>
          </p:nvPr>
        </p:nvGraphicFramePr>
        <p:xfrm>
          <a:off x="949569" y="838200"/>
          <a:ext cx="792088" cy="612068"/>
        </p:xfrm>
        <a:graphic>
          <a:graphicData uri="http://schemas.openxmlformats.org/presentationml/2006/ole">
            <mc:AlternateContent xmlns:mc="http://schemas.openxmlformats.org/markup-compatibility/2006">
              <mc:Choice xmlns:v="urn:schemas-microsoft-com:vml" Requires="v">
                <p:oleObj spid="_x0000_s3180" name="Acrobat Document" r:id="rId3" imgW="7543519" imgH="5829300" progId="AcroExch.Document.DC">
                  <p:embed/>
                </p:oleObj>
              </mc:Choice>
              <mc:Fallback>
                <p:oleObj name="Acrobat Document" r:id="rId3" imgW="7543519" imgH="5829300" progId="AcroExch.Document.DC">
                  <p:embed/>
                  <p:pic>
                    <p:nvPicPr>
                      <p:cNvPr id="6" name="Object 5">
                        <a:extLst>
                          <a:ext uri="{FF2B5EF4-FFF2-40B4-BE49-F238E27FC236}">
                            <a16:creationId xmlns:a16="http://schemas.microsoft.com/office/drawing/2014/main" id="{D0669DB2-B929-4F13-A9FB-B5F8BFF33BFA}"/>
                          </a:ext>
                        </a:extLst>
                      </p:cNvPr>
                      <p:cNvPicPr/>
                      <p:nvPr/>
                    </p:nvPicPr>
                    <p:blipFill>
                      <a:blip r:embed="rId4"/>
                      <a:stretch>
                        <a:fillRect/>
                      </a:stretch>
                    </p:blipFill>
                    <p:spPr>
                      <a:xfrm>
                        <a:off x="949569" y="8382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208503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right form…</a:t>
            </a:r>
          </a:p>
        </p:txBody>
      </p:sp>
      <p:sp>
        <p:nvSpPr>
          <p:cNvPr id="3" name="Slide Number Placeholder 2"/>
          <p:cNvSpPr>
            <a:spLocks noGrp="1"/>
          </p:cNvSpPr>
          <p:nvPr>
            <p:ph type="sldNum" sz="quarter" idx="12"/>
          </p:nvPr>
        </p:nvSpPr>
        <p:spPr/>
        <p:txBody>
          <a:bodyPr/>
          <a:lstStyle/>
          <a:p>
            <a:fld id="{8622707D-08CF-47E9-90EA-51DC2C56B010}" type="slidenum">
              <a:rPr lang="en-SG" smtClean="0"/>
              <a:t>9</a:t>
            </a:fld>
            <a:endParaRPr lang="en-SG"/>
          </a:p>
        </p:txBody>
      </p:sp>
      <p:sp>
        <p:nvSpPr>
          <p:cNvPr id="4" name="Content Placeholder 3"/>
          <p:cNvSpPr>
            <a:spLocks noGrp="1"/>
          </p:cNvSpPr>
          <p:nvPr>
            <p:ph sz="quarter" idx="1"/>
          </p:nvPr>
        </p:nvSpPr>
        <p:spPr>
          <a:xfrm>
            <a:off x="914400" y="1524000"/>
            <a:ext cx="7543800" cy="4495800"/>
          </a:xfrm>
        </p:spPr>
        <p:txBody>
          <a:bodyPr>
            <a:normAutofit/>
          </a:bodyPr>
          <a:lstStyle/>
          <a:p>
            <a:r>
              <a:rPr lang="en-US" sz="3200" dirty="0"/>
              <a:t>Pick the form of organization that fits your circumstances:</a:t>
            </a:r>
          </a:p>
          <a:p>
            <a:pPr lvl="1"/>
            <a:r>
              <a:rPr lang="en-US" sz="3200" dirty="0"/>
              <a:t>If others are willing to invest for long-term gain, you can start a for-profit corporation</a:t>
            </a:r>
          </a:p>
          <a:p>
            <a:pPr lvl="1"/>
            <a:r>
              <a:rPr lang="en-US" sz="3200" dirty="0"/>
              <a:t>If the need is best addressed by government, you can seek new legislation and/or funding to start or expand a government agency that can do the work</a:t>
            </a:r>
          </a:p>
        </p:txBody>
      </p:sp>
      <p:graphicFrame>
        <p:nvGraphicFramePr>
          <p:cNvPr id="7" name="Object 6">
            <a:extLst>
              <a:ext uri="{FF2B5EF4-FFF2-40B4-BE49-F238E27FC236}">
                <a16:creationId xmlns:a16="http://schemas.microsoft.com/office/drawing/2014/main" id="{DBE1B378-F000-4CD0-82AC-969785324173}"/>
              </a:ext>
            </a:extLst>
          </p:cNvPr>
          <p:cNvGraphicFramePr>
            <a:graphicFrameLocks noChangeAspect="1"/>
          </p:cNvGraphicFramePr>
          <p:nvPr>
            <p:extLst>
              <p:ext uri="{D42A27DB-BD31-4B8C-83A1-F6EECF244321}">
                <p14:modId xmlns:p14="http://schemas.microsoft.com/office/powerpoint/2010/main" val="3689267578"/>
              </p:ext>
            </p:extLst>
          </p:nvPr>
        </p:nvGraphicFramePr>
        <p:xfrm>
          <a:off x="685800" y="685800"/>
          <a:ext cx="792088" cy="612068"/>
        </p:xfrm>
        <a:graphic>
          <a:graphicData uri="http://schemas.openxmlformats.org/presentationml/2006/ole">
            <mc:AlternateContent xmlns:mc="http://schemas.openxmlformats.org/markup-compatibility/2006">
              <mc:Choice xmlns:v="urn:schemas-microsoft-com:vml" Requires="v">
                <p:oleObj spid="_x0000_s13411" name="Acrobat Document" r:id="rId3" imgW="7543519" imgH="5829300" progId="AcroExch.Document.DC">
                  <p:embed/>
                </p:oleObj>
              </mc:Choice>
              <mc:Fallback>
                <p:oleObj name="Acrobat Document" r:id="rId3" imgW="7543519" imgH="5829300" progId="AcroExch.Document.DC">
                  <p:embed/>
                  <p:pic>
                    <p:nvPicPr>
                      <p:cNvPr id="7" name="Object 6">
                        <a:extLst>
                          <a:ext uri="{FF2B5EF4-FFF2-40B4-BE49-F238E27FC236}">
                            <a16:creationId xmlns:a16="http://schemas.microsoft.com/office/drawing/2014/main" id="{C607EB13-24EC-4C60-8CE7-F6573316E6A9}"/>
                          </a:ext>
                        </a:extLst>
                      </p:cNvPr>
                      <p:cNvPicPr/>
                      <p:nvPr/>
                    </p:nvPicPr>
                    <p:blipFill>
                      <a:blip r:embed="rId4"/>
                      <a:stretch>
                        <a:fillRect/>
                      </a:stretch>
                    </p:blipFill>
                    <p:spPr>
                      <a:xfrm>
                        <a:off x="685800" y="685800"/>
                        <a:ext cx="792088" cy="612068"/>
                      </a:xfrm>
                      <a:prstGeom prst="rect">
                        <a:avLst/>
                      </a:prstGeom>
                    </p:spPr>
                  </p:pic>
                </p:oleObj>
              </mc:Fallback>
            </mc:AlternateContent>
          </a:graphicData>
        </a:graphic>
      </p:graphicFrame>
    </p:spTree>
    <p:extLst>
      <p:ext uri="{BB962C8B-B14F-4D97-AF65-F5344CB8AC3E}">
        <p14:creationId xmlns:p14="http://schemas.microsoft.com/office/powerpoint/2010/main" val="38233787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5938</TotalTime>
  <Words>2411</Words>
  <Application>Microsoft Office PowerPoint</Application>
  <PresentationFormat>On-screen Show (4:3)</PresentationFormat>
  <Paragraphs>222</Paragraphs>
  <Slides>51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Franklin Gothic Book</vt:lpstr>
      <vt:lpstr>Garamond</vt:lpstr>
      <vt:lpstr>Perpetua</vt:lpstr>
      <vt:lpstr>Wingdings</vt:lpstr>
      <vt:lpstr>Wingdings 2</vt:lpstr>
      <vt:lpstr>Equity</vt:lpstr>
      <vt:lpstr>Acrobat Document</vt:lpstr>
      <vt:lpstr>Adobe Acrobat Document</vt:lpstr>
      <vt:lpstr>15- Your Organizational Community</vt:lpstr>
      <vt:lpstr>What does your organization look like?</vt:lpstr>
      <vt:lpstr>Individual exercise</vt:lpstr>
      <vt:lpstr> Organizational purpose…</vt:lpstr>
      <vt:lpstr> Need vs purpose</vt:lpstr>
      <vt:lpstr> Meeting needs…</vt:lpstr>
      <vt:lpstr>       Organizational forms</vt:lpstr>
      <vt:lpstr> The right form…</vt:lpstr>
      <vt:lpstr>     The right form…</vt:lpstr>
      <vt:lpstr>Bill Shore The Cathedral Within  </vt:lpstr>
      <vt:lpstr>PowerPoint Presentation</vt:lpstr>
      <vt:lpstr>Reflection</vt:lpstr>
      <vt:lpstr>PowerPoint Presentation</vt:lpstr>
      <vt:lpstr>The need to belong</vt:lpstr>
      <vt:lpstr>Peter F. Drucker Management expert (1909-2005)</vt:lpstr>
      <vt:lpstr>Henry Mintzberg Professor of Management McGill University</vt:lpstr>
      <vt:lpstr>Henry Mintzberg interview</vt:lpstr>
      <vt:lpstr>PowerPoint Presentation</vt:lpstr>
      <vt:lpstr>Importance of community Dr. Vivek Murthy</vt:lpstr>
      <vt:lpstr>Building a community at work</vt:lpstr>
      <vt:lpstr>Building a community at work</vt:lpstr>
      <vt:lpstr>Building a community at work</vt:lpstr>
      <vt:lpstr>Building a community at work</vt:lpstr>
      <vt:lpstr>Human beings  have fears</vt:lpstr>
      <vt:lpstr>Human beings have fears</vt:lpstr>
      <vt:lpstr>Calming the fears</vt:lpstr>
      <vt:lpstr>Simon Sinek Circle of Safety</vt:lpstr>
      <vt:lpstr>Simon Sinek Circle of Safety</vt:lpstr>
      <vt:lpstr>PowerPoint Presentation</vt:lpstr>
      <vt:lpstr>Reflection</vt:lpstr>
      <vt:lpstr>PowerPoint Presentation</vt:lpstr>
      <vt:lpstr> Reflection</vt:lpstr>
      <vt:lpstr> Rise of large institutions</vt:lpstr>
      <vt:lpstr> Rise of large institutions</vt:lpstr>
      <vt:lpstr> Rise of large institutions</vt:lpstr>
      <vt:lpstr> Big companies, big profits</vt:lpstr>
      <vt:lpstr> Big institutions, big impacts</vt:lpstr>
      <vt:lpstr>   Greenleaf on institutions</vt:lpstr>
      <vt:lpstr>      Greenleaf Credo      The Institution as Servant</vt:lpstr>
      <vt:lpstr>     Greenleaf Credo      The Institution as Servant</vt:lpstr>
      <vt:lpstr>            An opportunity to serve</vt:lpstr>
      <vt:lpstr>       Leadership crisis</vt:lpstr>
      <vt:lpstr>      Institutional revolution</vt:lpstr>
      <vt:lpstr>PowerPoint Presentation</vt:lpstr>
      <vt:lpstr>Institutional revolution</vt:lpstr>
      <vt:lpstr> Questions</vt:lpstr>
      <vt:lpstr> </vt:lpstr>
      <vt:lpstr>PowerPoint Presentation</vt:lpstr>
      <vt:lpstr>PowerPoint Presentation</vt:lpstr>
      <vt:lpstr>PowerPoint Presentation</vt:lpstr>
      <vt:lpstr> Question</vt:lpstr>
    </vt:vector>
  </TitlesOfParts>
  <Company>Greenleaf Center for Servant-Leadership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Leadership Edge</dc:title>
  <dc:creator>Greenleaf Center</dc:creator>
  <cp:lastModifiedBy>Kent Keith</cp:lastModifiedBy>
  <cp:revision>992</cp:revision>
  <cp:lastPrinted>2015-07-08T01:02:07Z</cp:lastPrinted>
  <dcterms:created xsi:type="dcterms:W3CDTF">2008-06-02T13:08:54Z</dcterms:created>
  <dcterms:modified xsi:type="dcterms:W3CDTF">2022-05-28T01:36:01Z</dcterms:modified>
</cp:coreProperties>
</file>