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102" r:id="rId2"/>
    <p:sldId id="270" r:id="rId3"/>
    <p:sldId id="1635" r:id="rId4"/>
    <p:sldId id="1224" r:id="rId5"/>
    <p:sldId id="1225" r:id="rId6"/>
    <p:sldId id="1226" r:id="rId7"/>
    <p:sldId id="355" r:id="rId8"/>
    <p:sldId id="357" r:id="rId9"/>
    <p:sldId id="1641" r:id="rId10"/>
    <p:sldId id="361" r:id="rId11"/>
    <p:sldId id="358" r:id="rId12"/>
    <p:sldId id="871" r:id="rId13"/>
    <p:sldId id="362" r:id="rId14"/>
    <p:sldId id="363" r:id="rId15"/>
    <p:sldId id="368" r:id="rId16"/>
    <p:sldId id="273" r:id="rId17"/>
    <p:sldId id="418" r:id="rId18"/>
    <p:sldId id="465" r:id="rId19"/>
    <p:sldId id="275" r:id="rId20"/>
    <p:sldId id="276" r:id="rId21"/>
    <p:sldId id="277" r:id="rId22"/>
    <p:sldId id="1550" r:id="rId23"/>
    <p:sldId id="2035" r:id="rId24"/>
    <p:sldId id="874" r:id="rId25"/>
    <p:sldId id="292" r:id="rId26"/>
    <p:sldId id="942" r:id="rId27"/>
    <p:sldId id="943" r:id="rId28"/>
    <p:sldId id="946" r:id="rId29"/>
    <p:sldId id="367" r:id="rId30"/>
    <p:sldId id="293" r:id="rId31"/>
    <p:sldId id="294" r:id="rId32"/>
    <p:sldId id="295" r:id="rId33"/>
    <p:sldId id="456"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3" autoAdjust="0"/>
    <p:restoredTop sz="94644" autoAdjust="0"/>
  </p:normalViewPr>
  <p:slideViewPr>
    <p:cSldViewPr>
      <p:cViewPr varScale="1">
        <p:scale>
          <a:sx n="163" d="100"/>
          <a:sy n="163" d="100"/>
        </p:scale>
        <p:origin x="1734" y="1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SG"/>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90FB47-68E6-43A8-A634-5915F1B921C5}" type="datetimeFigureOut">
              <a:rPr lang="en-SG" smtClean="0"/>
              <a:t>23/5/2022</a:t>
            </a:fld>
            <a:endParaRPr lang="en-SG"/>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SG"/>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A9063C3-692E-4B42-984E-CAD519C6A3A3}" type="slidenum">
              <a:rPr lang="en-SG" smtClean="0"/>
              <a:t>‹#›</a:t>
            </a:fld>
            <a:endParaRPr lang="en-SG"/>
          </a:p>
        </p:txBody>
      </p:sp>
    </p:spTree>
    <p:extLst>
      <p:ext uri="{BB962C8B-B14F-4D97-AF65-F5344CB8AC3E}">
        <p14:creationId xmlns:p14="http://schemas.microsoft.com/office/powerpoint/2010/main" val="923191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SG"/>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48BE91-319A-4576-AA9C-4FCFBCD9BA0B}" type="datetimeFigureOut">
              <a:rPr lang="en-SG" smtClean="0"/>
              <a:t>23/5/2022</a:t>
            </a:fld>
            <a:endParaRPr lang="en-SG"/>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SG"/>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SG"/>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D08791-1245-4827-8CDA-C86FD9B55B13}" type="slidenum">
              <a:rPr lang="en-SG" smtClean="0"/>
              <a:t>‹#›</a:t>
            </a:fld>
            <a:endParaRPr lang="en-SG"/>
          </a:p>
        </p:txBody>
      </p:sp>
    </p:spTree>
    <p:extLst>
      <p:ext uri="{BB962C8B-B14F-4D97-AF65-F5344CB8AC3E}">
        <p14:creationId xmlns:p14="http://schemas.microsoft.com/office/powerpoint/2010/main" val="141947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F3E2F845-6F73-4B13-9786-D5709C7E6D15}" type="datetime1">
              <a:rPr lang="en-SG" smtClean="0"/>
              <a:t>23/5/2022</a:t>
            </a:fld>
            <a:endParaRPr lang="en-SG"/>
          </a:p>
        </p:txBody>
      </p:sp>
      <p:sp>
        <p:nvSpPr>
          <p:cNvPr id="17" name="Footer Placeholder 16"/>
          <p:cNvSpPr>
            <a:spLocks noGrp="1"/>
          </p:cNvSpPr>
          <p:nvPr>
            <p:ph type="ftr" sz="quarter" idx="11"/>
          </p:nvPr>
        </p:nvSpPr>
        <p:spPr/>
        <p:txBody>
          <a:bodyPr/>
          <a:lstStyle/>
          <a:p>
            <a:endParaRPr lang="en-SG"/>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76B2C51-7514-4552-8CA0-C2B230B4B5C2}" type="slidenum">
              <a:rPr lang="en-SG" smtClean="0"/>
              <a:t>‹#›</a:t>
            </a:fld>
            <a:endParaRPr lang="en-SG"/>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92763BE-9141-49C4-95D7-EA26DFF9E42A}" type="datetime1">
              <a:rPr lang="en-SG" smtClean="0"/>
              <a:t>23/5/2022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76B2C51-7514-4552-8CA0-C2B230B4B5C2}" type="slidenum">
              <a:rPr lang="en-SG" smtClean="0"/>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3FCFC0-D288-446D-8976-E9E6DFDED1E3}" type="datetime1">
              <a:rPr lang="en-SG" smtClean="0"/>
              <a:t>23/5/2022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76B2C51-7514-4552-8CA0-C2B230B4B5C2}" type="slidenum">
              <a:rPr lang="en-SG" smtClean="0"/>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D89C1E-2CA1-43A5-90CE-DE69F60CB281}" type="datetime1">
              <a:rPr lang="en-SG" smtClean="0"/>
              <a:t>23/5/2022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76B2C51-7514-4552-8CA0-C2B230B4B5C2}" type="slidenum">
              <a:rPr lang="en-SG" smtClean="0"/>
              <a:t>‹#›</a:t>
            </a:fld>
            <a:endParaRPr lang="en-SG"/>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CC32128-F83D-4F19-AB91-5EBC993657F5}" type="datetime1">
              <a:rPr lang="en-SG" smtClean="0"/>
              <a:t>23/5/2022</a:t>
            </a:fld>
            <a:endParaRPr lang="en-SG"/>
          </a:p>
        </p:txBody>
      </p:sp>
      <p:sp>
        <p:nvSpPr>
          <p:cNvPr id="5" name="Footer Placeholder 4"/>
          <p:cNvSpPr>
            <a:spLocks noGrp="1"/>
          </p:cNvSpPr>
          <p:nvPr>
            <p:ph type="ftr" sz="quarter" idx="11"/>
          </p:nvPr>
        </p:nvSpPr>
        <p:spPr>
          <a:xfrm>
            <a:off x="800100" y="6172200"/>
            <a:ext cx="4000500" cy="457200"/>
          </a:xfrm>
        </p:spPr>
        <p:txBody>
          <a:bodyPr/>
          <a:lstStyle/>
          <a:p>
            <a:endParaRPr lang="en-SG"/>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76B2C51-7514-4552-8CA0-C2B230B4B5C2}" type="slidenum">
              <a:rPr lang="en-SG" smtClean="0"/>
              <a:t>‹#›</a:t>
            </a:fld>
            <a:endParaRPr lang="en-S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5140B73-2E0D-4863-A4E9-4E954F2ECDA3}" type="datetime1">
              <a:rPr lang="en-SG" smtClean="0"/>
              <a:t>23/5/2022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76B2C51-7514-4552-8CA0-C2B230B4B5C2}" type="slidenum">
              <a:rPr lang="en-SG" smtClean="0"/>
              <a:t>‹#›</a:t>
            </a:fld>
            <a:endParaRPr lang="en-SG"/>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EFF43C4-5CA9-4D60-BBC9-26C179375E80}" type="datetime1">
              <a:rPr lang="en-SG" smtClean="0"/>
              <a:t>23/5/2022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676B2C51-7514-4552-8CA0-C2B230B4B5C2}" type="slidenum">
              <a:rPr lang="en-SG" smtClean="0"/>
              <a:t>‹#›</a:t>
            </a:fld>
            <a:endParaRPr lang="en-SG"/>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9045917-7400-4275-96B6-1ABEAB0E3065}" type="datetime1">
              <a:rPr lang="en-SG" smtClean="0"/>
              <a:t>23/5/2022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676B2C51-7514-4552-8CA0-C2B230B4B5C2}" type="slidenum">
              <a:rPr lang="en-SG" smtClean="0"/>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0DD80-EEF5-4D77-8287-075CFE3583C7}" type="datetime1">
              <a:rPr lang="en-SG" smtClean="0"/>
              <a:t>23/5/2022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676B2C51-7514-4552-8CA0-C2B230B4B5C2}" type="slidenum">
              <a:rPr lang="en-SG" smtClean="0"/>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D9B3B96-2661-4FDA-955E-BF44B0BA2BED}" type="datetime1">
              <a:rPr lang="en-SG" smtClean="0"/>
              <a:t>23/5/2022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76B2C51-7514-4552-8CA0-C2B230B4B5C2}" type="slidenum">
              <a:rPr lang="en-SG" smtClean="0"/>
              <a:t>‹#›</a:t>
            </a:fld>
            <a:endParaRPr lang="en-SG"/>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50A2DA-C844-4384-8CB6-20948C58AF7A}" type="datetime1">
              <a:rPr lang="en-SG" smtClean="0"/>
              <a:t>23/5/2022</a:t>
            </a:fld>
            <a:endParaRPr lang="en-SG"/>
          </a:p>
        </p:txBody>
      </p:sp>
      <p:sp>
        <p:nvSpPr>
          <p:cNvPr id="6" name="Footer Placeholder 5"/>
          <p:cNvSpPr>
            <a:spLocks noGrp="1"/>
          </p:cNvSpPr>
          <p:nvPr>
            <p:ph type="ftr" sz="quarter" idx="11"/>
          </p:nvPr>
        </p:nvSpPr>
        <p:spPr>
          <a:xfrm>
            <a:off x="914400" y="6172200"/>
            <a:ext cx="3886200" cy="457200"/>
          </a:xfrm>
        </p:spPr>
        <p:txBody>
          <a:bodyPr/>
          <a:lstStyle/>
          <a:p>
            <a:endParaRPr lang="en-SG"/>
          </a:p>
        </p:txBody>
      </p:sp>
      <p:sp>
        <p:nvSpPr>
          <p:cNvPr id="7" name="Slide Number Placeholder 6"/>
          <p:cNvSpPr>
            <a:spLocks noGrp="1"/>
          </p:cNvSpPr>
          <p:nvPr>
            <p:ph type="sldNum" sz="quarter" idx="12"/>
          </p:nvPr>
        </p:nvSpPr>
        <p:spPr>
          <a:xfrm>
            <a:off x="146304" y="6208776"/>
            <a:ext cx="457200" cy="457200"/>
          </a:xfrm>
        </p:spPr>
        <p:txBody>
          <a:bodyPr/>
          <a:lstStyle/>
          <a:p>
            <a:fld id="{676B2C51-7514-4552-8CA0-C2B230B4B5C2}" type="slidenum">
              <a:rPr lang="en-SG" smtClean="0"/>
              <a:t>‹#›</a:t>
            </a:fld>
            <a:endParaRPr lang="en-SG"/>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7684A5-7792-4AC5-8EBB-D6DEBA4F87D6}" type="datetime1">
              <a:rPr lang="en-SG" smtClean="0"/>
              <a:t>23/5/2022</a:t>
            </a:fld>
            <a:endParaRPr lang="en-SG"/>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SG"/>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76B2C51-7514-4552-8CA0-C2B230B4B5C2}" type="slidenum">
              <a:rPr lang="en-SG" smtClean="0"/>
              <a:t>‹#›</a:t>
            </a:fld>
            <a:endParaRPr lang="en-S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9D998FB-D818-4356-9D51-22779A720B0A}"/>
              </a:ext>
            </a:extLst>
          </p:cNvPr>
          <p:cNvSpPr>
            <a:spLocks noGrp="1"/>
          </p:cNvSpPr>
          <p:nvPr>
            <p:ph type="subTitle" idx="1"/>
          </p:nvPr>
        </p:nvSpPr>
        <p:spPr>
          <a:xfrm>
            <a:off x="539552" y="4653136"/>
            <a:ext cx="8064896" cy="1960240"/>
          </a:xfrm>
        </p:spPr>
        <p:txBody>
          <a:bodyPr>
            <a:normAutofit/>
          </a:bodyPr>
          <a:lstStyle/>
          <a:p>
            <a:r>
              <a:rPr lang="en-US" sz="3400" b="1" dirty="0"/>
              <a:t>Servant Leadership Core Slides</a:t>
            </a:r>
          </a:p>
          <a:p>
            <a:r>
              <a:rPr lang="en-US" sz="3400" dirty="0"/>
              <a:t>Dr. Kent M. Keith</a:t>
            </a:r>
          </a:p>
          <a:p>
            <a:r>
              <a:rPr lang="en-US" dirty="0"/>
              <a:t>2020</a:t>
            </a:r>
          </a:p>
        </p:txBody>
      </p:sp>
      <p:sp>
        <p:nvSpPr>
          <p:cNvPr id="3" name="Title 2">
            <a:extLst>
              <a:ext uri="{FF2B5EF4-FFF2-40B4-BE49-F238E27FC236}">
                <a16:creationId xmlns:a16="http://schemas.microsoft.com/office/drawing/2014/main" id="{9C5D08D5-8D70-459D-87EB-9283C77BC1E5}"/>
              </a:ext>
            </a:extLst>
          </p:cNvPr>
          <p:cNvSpPr>
            <a:spLocks noGrp="1"/>
          </p:cNvSpPr>
          <p:nvPr>
            <p:ph type="ctrTitle"/>
          </p:nvPr>
        </p:nvSpPr>
        <p:spPr/>
        <p:txBody>
          <a:bodyPr>
            <a:normAutofit/>
          </a:bodyPr>
          <a:lstStyle/>
          <a:p>
            <a:r>
              <a:rPr lang="en-US"/>
              <a:t>5- </a:t>
            </a:r>
            <a:r>
              <a:rPr lang="en-US" dirty="0"/>
              <a:t>The Modern Servant</a:t>
            </a:r>
            <a:br>
              <a:rPr lang="en-US" dirty="0"/>
            </a:br>
            <a:r>
              <a:rPr lang="en-US" dirty="0"/>
              <a:t>Leadership Movement</a:t>
            </a:r>
          </a:p>
        </p:txBody>
      </p:sp>
      <p:graphicFrame>
        <p:nvGraphicFramePr>
          <p:cNvPr id="6" name="Object 5">
            <a:extLst>
              <a:ext uri="{FF2B5EF4-FFF2-40B4-BE49-F238E27FC236}">
                <a16:creationId xmlns:a16="http://schemas.microsoft.com/office/drawing/2014/main" id="{1C9085B5-EC71-4BDB-AA06-DF01884A0697}"/>
              </a:ext>
            </a:extLst>
          </p:cNvPr>
          <p:cNvGraphicFramePr>
            <a:graphicFrameLocks noChangeAspect="1"/>
          </p:cNvGraphicFramePr>
          <p:nvPr/>
        </p:nvGraphicFramePr>
        <p:xfrm>
          <a:off x="3721654" y="3224961"/>
          <a:ext cx="1700691" cy="1314170"/>
        </p:xfrm>
        <a:graphic>
          <a:graphicData uri="http://schemas.openxmlformats.org/presentationml/2006/ole">
            <mc:AlternateContent xmlns:mc="http://schemas.openxmlformats.org/markup-compatibility/2006">
              <mc:Choice xmlns:v="urn:schemas-microsoft-com:vml" Requires="v">
                <p:oleObj spid="_x0000_s1058" name="Acrobat Document" r:id="rId3" imgW="7543519" imgH="5829300" progId="AcroExch.Document.DC">
                  <p:embed/>
                </p:oleObj>
              </mc:Choice>
              <mc:Fallback>
                <p:oleObj name="Acrobat Document" r:id="rId3" imgW="7543519" imgH="5829300" progId="AcroExch.Document.DC">
                  <p:embed/>
                  <p:pic>
                    <p:nvPicPr>
                      <p:cNvPr id="6" name="Object 5">
                        <a:extLst>
                          <a:ext uri="{FF2B5EF4-FFF2-40B4-BE49-F238E27FC236}">
                            <a16:creationId xmlns:a16="http://schemas.microsoft.com/office/drawing/2014/main" id="{1C9085B5-EC71-4BDB-AA06-DF01884A0697}"/>
                          </a:ext>
                        </a:extLst>
                      </p:cNvPr>
                      <p:cNvPicPr/>
                      <p:nvPr/>
                    </p:nvPicPr>
                    <p:blipFill>
                      <a:blip r:embed="rId4"/>
                      <a:stretch>
                        <a:fillRect/>
                      </a:stretch>
                    </p:blipFill>
                    <p:spPr>
                      <a:xfrm>
                        <a:off x="3721654" y="3224961"/>
                        <a:ext cx="1700691" cy="1314170"/>
                      </a:xfrm>
                      <a:prstGeom prst="rect">
                        <a:avLst/>
                      </a:prstGeom>
                    </p:spPr>
                  </p:pic>
                </p:oleObj>
              </mc:Fallback>
            </mc:AlternateContent>
          </a:graphicData>
        </a:graphic>
      </p:graphicFrame>
    </p:spTree>
    <p:extLst>
      <p:ext uri="{BB962C8B-B14F-4D97-AF65-F5344CB8AC3E}">
        <p14:creationId xmlns:p14="http://schemas.microsoft.com/office/powerpoint/2010/main" val="22820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371600"/>
          </a:xfrm>
        </p:spPr>
        <p:txBody>
          <a:bodyPr>
            <a:noAutofit/>
          </a:bodyPr>
          <a:lstStyle/>
          <a:p>
            <a:r>
              <a:rPr lang="en-US" dirty="0"/>
              <a:t>Greenleaf’s major works</a:t>
            </a:r>
            <a:br>
              <a:rPr lang="en-US" dirty="0"/>
            </a:br>
            <a:r>
              <a:rPr lang="en-US" dirty="0"/>
              <a:t>on servant leadership</a:t>
            </a:r>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10</a:t>
            </a:fld>
            <a:endParaRPr lang="en-US"/>
          </a:p>
        </p:txBody>
      </p:sp>
      <p:sp>
        <p:nvSpPr>
          <p:cNvPr id="4" name="Content Placeholder 3"/>
          <p:cNvSpPr>
            <a:spLocks noGrp="1"/>
          </p:cNvSpPr>
          <p:nvPr>
            <p:ph sz="quarter" idx="1"/>
          </p:nvPr>
        </p:nvSpPr>
        <p:spPr>
          <a:xfrm>
            <a:off x="990600" y="3581400"/>
            <a:ext cx="7696200" cy="2819400"/>
          </a:xfrm>
        </p:spPr>
        <p:txBody>
          <a:bodyPr>
            <a:normAutofit fontScale="92500" lnSpcReduction="10000"/>
          </a:bodyPr>
          <a:lstStyle/>
          <a:p>
            <a:pPr>
              <a:buFont typeface="Wingdings" pitchFamily="-106" charset="2"/>
              <a:buChar char="n"/>
              <a:defRPr/>
            </a:pPr>
            <a:r>
              <a:rPr lang="en-US" sz="3600" dirty="0"/>
              <a:t>The Servant as Leader (</a:t>
            </a:r>
            <a:r>
              <a:rPr lang="en-US" sz="3600" i="1" dirty="0"/>
              <a:t>essay</a:t>
            </a:r>
            <a:r>
              <a:rPr lang="en-US" sz="3600" dirty="0"/>
              <a:t>, 1970/73)</a:t>
            </a:r>
          </a:p>
          <a:p>
            <a:pPr>
              <a:buFont typeface="Wingdings" pitchFamily="-106" charset="2"/>
              <a:buChar char="n"/>
              <a:defRPr/>
            </a:pPr>
            <a:r>
              <a:rPr lang="en-US" sz="3600" dirty="0"/>
              <a:t>The Institution as Servant (</a:t>
            </a:r>
            <a:r>
              <a:rPr lang="en-US" sz="3600" i="1" dirty="0"/>
              <a:t>essay</a:t>
            </a:r>
            <a:r>
              <a:rPr lang="en-US" sz="3600" dirty="0"/>
              <a:t>,1972)</a:t>
            </a:r>
          </a:p>
          <a:p>
            <a:pPr>
              <a:buFont typeface="Wingdings" pitchFamily="-106" charset="2"/>
              <a:buChar char="n"/>
              <a:defRPr/>
            </a:pPr>
            <a:r>
              <a:rPr lang="en-US" sz="3600" dirty="0"/>
              <a:t>Trustees as Servants (</a:t>
            </a:r>
            <a:r>
              <a:rPr lang="en-US" sz="3600" i="1" dirty="0"/>
              <a:t>essay</a:t>
            </a:r>
            <a:r>
              <a:rPr lang="en-US" sz="3600" dirty="0"/>
              <a:t>,1974)</a:t>
            </a:r>
          </a:p>
          <a:p>
            <a:pPr>
              <a:buFont typeface="Wingdings" pitchFamily="-106" charset="2"/>
              <a:buChar char="n"/>
              <a:defRPr/>
            </a:pPr>
            <a:r>
              <a:rPr lang="en-US" sz="3600" dirty="0"/>
              <a:t>Teacher as Servant (</a:t>
            </a:r>
            <a:r>
              <a:rPr lang="en-US" sz="3600" i="1" dirty="0"/>
              <a:t>parable</a:t>
            </a:r>
            <a:r>
              <a:rPr lang="en-US" sz="3600" dirty="0"/>
              <a:t>, 1979)</a:t>
            </a:r>
          </a:p>
          <a:p>
            <a:pPr>
              <a:buFont typeface="Wingdings" pitchFamily="-106" charset="2"/>
              <a:buChar char="n"/>
              <a:defRPr/>
            </a:pPr>
            <a:r>
              <a:rPr lang="en-US" sz="3600" dirty="0"/>
              <a:t>Servant: Retrospect and Prospect (</a:t>
            </a:r>
            <a:r>
              <a:rPr lang="en-US" sz="3600" i="1" dirty="0"/>
              <a:t>essay,</a:t>
            </a:r>
            <a:r>
              <a:rPr lang="en-US" sz="3600" dirty="0"/>
              <a:t> 1980)</a:t>
            </a:r>
          </a:p>
          <a:p>
            <a:pPr marL="0" indent="0">
              <a:buNone/>
              <a:defRPr/>
            </a:pPr>
            <a:endParaRPr lang="en-US" sz="2800" dirty="0"/>
          </a:p>
          <a:p>
            <a:pPr marL="0" indent="0">
              <a:buNone/>
            </a:pPr>
            <a:endParaRPr lang="en-SG" dirty="0"/>
          </a:p>
        </p:txBody>
      </p:sp>
      <p:pic>
        <p:nvPicPr>
          <p:cNvPr id="5" name="Picture 4" descr="RKGDESK"/>
          <p:cNvPicPr>
            <a:picLocks noChangeAspect="1" noChangeArrowheads="1"/>
          </p:cNvPicPr>
          <p:nvPr/>
        </p:nvPicPr>
        <p:blipFill>
          <a:blip r:embed="rId2" cstate="print">
            <a:lum bright="24000" contrast="36000"/>
          </a:blip>
          <a:srcRect r="21053" b="1778"/>
          <a:stretch>
            <a:fillRect/>
          </a:stretch>
        </p:blipFill>
        <p:spPr>
          <a:xfrm>
            <a:off x="1143000" y="1905000"/>
            <a:ext cx="1905000" cy="1452613"/>
          </a:xfrm>
          <a:prstGeom prst="rect">
            <a:avLst/>
          </a:prstGeom>
          <a:noFill/>
          <a:ln cap="flat">
            <a:solidFill>
              <a:schemeClr val="tx1"/>
            </a:solidFill>
            <a:headEnd type="none" w="med" len="med"/>
            <a:tailEnd type="none" w="med" len="med"/>
          </a:ln>
        </p:spPr>
      </p:pic>
    </p:spTree>
    <p:extLst>
      <p:ext uri="{BB962C8B-B14F-4D97-AF65-F5344CB8AC3E}">
        <p14:creationId xmlns:p14="http://schemas.microsoft.com/office/powerpoint/2010/main" val="341199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398"/>
            <a:ext cx="7772400" cy="1143000"/>
          </a:xfrm>
        </p:spPr>
        <p:txBody>
          <a:bodyPr/>
          <a:lstStyle/>
          <a:p>
            <a:r>
              <a:rPr lang="en-US" i="1" dirty="0">
                <a:solidFill>
                  <a:schemeClr val="bg1">
                    <a:lumMod val="50000"/>
                  </a:schemeClr>
                </a:solidFill>
              </a:rPr>
              <a:t>	     The Servant as Leader</a:t>
            </a:r>
            <a:endParaRPr lang="en-SG" i="1" dirty="0">
              <a:solidFill>
                <a:schemeClr val="bg1">
                  <a:lumMod val="50000"/>
                </a:schemeClr>
              </a:solidFill>
            </a:endParaRPr>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11</a:t>
            </a:fld>
            <a:endParaRPr lang="en-US"/>
          </a:p>
        </p:txBody>
      </p:sp>
      <p:sp>
        <p:nvSpPr>
          <p:cNvPr id="4" name="Content Placeholder 3"/>
          <p:cNvSpPr>
            <a:spLocks noGrp="1"/>
          </p:cNvSpPr>
          <p:nvPr>
            <p:ph sz="quarter" idx="1"/>
          </p:nvPr>
        </p:nvSpPr>
        <p:spPr>
          <a:xfrm>
            <a:off x="1187624" y="2209800"/>
            <a:ext cx="7499176" cy="4243536"/>
          </a:xfrm>
        </p:spPr>
        <p:txBody>
          <a:bodyPr>
            <a:normAutofit/>
          </a:bodyPr>
          <a:lstStyle/>
          <a:p>
            <a:r>
              <a:rPr lang="en-US" sz="3400" dirty="0"/>
              <a:t>Greenleaf launched the modern servant leadership movement with the publication of his classic essay, </a:t>
            </a:r>
            <a:r>
              <a:rPr lang="en-US" sz="3400" i="1" dirty="0"/>
              <a:t>The Servant as Leader</a:t>
            </a:r>
            <a:r>
              <a:rPr lang="en-US" sz="3400" dirty="0"/>
              <a:t>, in 1970</a:t>
            </a:r>
          </a:p>
          <a:p>
            <a:r>
              <a:rPr lang="en-US" sz="3400" dirty="0"/>
              <a:t>Greenleaf revised and republished the essay in 1973</a:t>
            </a:r>
          </a:p>
          <a:p>
            <a:r>
              <a:rPr lang="en-US" sz="3400" dirty="0"/>
              <a:t>The essay has been read by hundreds of thousands of people since then</a:t>
            </a:r>
          </a:p>
          <a:p>
            <a:pPr marL="0" indent="0">
              <a:buNone/>
            </a:pPr>
            <a:endParaRPr lang="en-SG" dirty="0"/>
          </a:p>
        </p:txBody>
      </p:sp>
      <p:pic>
        <p:nvPicPr>
          <p:cNvPr id="5" name="Picture 5" descr="tsal20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1154408" cy="167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67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1424"/>
          </a:xfrm>
        </p:spPr>
        <p:txBody>
          <a:bodyPr/>
          <a:lstStyle/>
          <a:p>
            <a:pPr algn="l"/>
            <a:r>
              <a:rPr lang="en-US" dirty="0"/>
              <a:t>	    </a:t>
            </a:r>
            <a:r>
              <a:rPr lang="en-US" i="1" dirty="0"/>
              <a:t>Servant Leadership</a:t>
            </a:r>
            <a:r>
              <a:rPr lang="en-US" dirty="0"/>
              <a:t> (1977)</a:t>
            </a:r>
          </a:p>
        </p:txBody>
      </p:sp>
      <p:sp>
        <p:nvSpPr>
          <p:cNvPr id="3" name="Content Placeholder 2"/>
          <p:cNvSpPr>
            <a:spLocks noGrp="1"/>
          </p:cNvSpPr>
          <p:nvPr>
            <p:ph idx="1"/>
          </p:nvPr>
        </p:nvSpPr>
        <p:spPr>
          <a:xfrm>
            <a:off x="755576" y="2209800"/>
            <a:ext cx="7931224" cy="3916363"/>
          </a:xfrm>
        </p:spPr>
        <p:txBody>
          <a:bodyPr/>
          <a:lstStyle/>
          <a:p>
            <a:r>
              <a:rPr lang="en-US" sz="3400" dirty="0"/>
              <a:t>Greenleaf’s 1977 collection of essays (</a:t>
            </a:r>
            <a:r>
              <a:rPr lang="en-US" sz="3400" i="1" dirty="0"/>
              <a:t>Servant Leadership: A Journey into the Nature of Legitimate Power and Greatness</a:t>
            </a:r>
            <a:r>
              <a:rPr lang="en-US" sz="3400" dirty="0"/>
              <a:t>) ranks high on the Amazon.com list of most-purchased books</a:t>
            </a:r>
          </a:p>
          <a:p>
            <a:r>
              <a:rPr lang="en-US" sz="3400" dirty="0"/>
              <a:t>The book has rated as high as #8 on a list of all management and leadership books purchased</a:t>
            </a:r>
          </a:p>
          <a:p>
            <a:r>
              <a:rPr lang="en-US" sz="3400" dirty="0"/>
              <a:t>People are still reading Greenleaf’s work</a:t>
            </a:r>
          </a:p>
          <a:p>
            <a:pPr>
              <a:buNone/>
            </a:pPr>
            <a:endParaRPr lang="en-US" dirty="0"/>
          </a:p>
        </p:txBody>
      </p:sp>
      <p:sp>
        <p:nvSpPr>
          <p:cNvPr id="4" name="Slide Number Placeholder 3"/>
          <p:cNvSpPr>
            <a:spLocks noGrp="1"/>
          </p:cNvSpPr>
          <p:nvPr>
            <p:ph type="sldNum" sz="quarter" idx="11"/>
          </p:nvPr>
        </p:nvSpPr>
        <p:spPr/>
        <p:txBody>
          <a:bodyPr/>
          <a:lstStyle/>
          <a:p>
            <a:pPr>
              <a:defRPr/>
            </a:pPr>
            <a:fld id="{46F55E5A-06A1-4024-92E3-E37A303B06C1}" type="slidenum">
              <a:rPr lang="en-US" smtClean="0"/>
              <a:pPr>
                <a:defRPr/>
              </a:pPr>
              <a:t>12</a:t>
            </a:fld>
            <a:endParaRPr lang="en-US"/>
          </a:p>
        </p:txBody>
      </p:sp>
      <p:pic>
        <p:nvPicPr>
          <p:cNvPr id="5" name="Picture 4" descr="Greenleaf Servant Leadership book cover.jpg"/>
          <p:cNvPicPr>
            <a:picLocks noChangeAspect="1"/>
          </p:cNvPicPr>
          <p:nvPr/>
        </p:nvPicPr>
        <p:blipFill>
          <a:blip r:embed="rId2" cstate="print"/>
          <a:srcRect l="18750" t="12500" r="25000" b="-6250"/>
          <a:stretch>
            <a:fillRect/>
          </a:stretch>
        </p:blipFill>
        <p:spPr>
          <a:xfrm>
            <a:off x="914400" y="555322"/>
            <a:ext cx="914400" cy="1524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i="1" dirty="0"/>
              <a:t>The Servant as Leader</a:t>
            </a:r>
            <a:endParaRPr lang="en-SG" i="1"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13</a:t>
            </a:fld>
            <a:endParaRPr lang="en-US"/>
          </a:p>
        </p:txBody>
      </p:sp>
      <p:sp>
        <p:nvSpPr>
          <p:cNvPr id="4" name="Content Placeholder 3"/>
          <p:cNvSpPr>
            <a:spLocks noGrp="1"/>
          </p:cNvSpPr>
          <p:nvPr>
            <p:ph sz="quarter" idx="1"/>
          </p:nvPr>
        </p:nvSpPr>
        <p:spPr>
          <a:xfrm>
            <a:off x="457200" y="1828800"/>
            <a:ext cx="8305800" cy="4572000"/>
          </a:xfrm>
        </p:spPr>
        <p:txBody>
          <a:bodyPr>
            <a:noAutofit/>
          </a:bodyPr>
          <a:lstStyle/>
          <a:p>
            <a:r>
              <a:rPr lang="en-US" sz="3200" dirty="0"/>
              <a:t>Greenleaf’s essay told the story of Leo, coined the words “servant-leader,” defined the servant-leader, and described his/her characteristics</a:t>
            </a:r>
          </a:p>
          <a:p>
            <a:r>
              <a:rPr lang="en-US" sz="3200" dirty="0"/>
              <a:t>He told the stories of John Woolman (an American Quaker), Thomas Jefferson (American President), and Nikolai </a:t>
            </a:r>
            <a:r>
              <a:rPr lang="en-US" sz="3200" dirty="0" err="1"/>
              <a:t>Grundtvig</a:t>
            </a:r>
            <a:r>
              <a:rPr lang="en-US" sz="3200" dirty="0"/>
              <a:t> (Danish folk schools)</a:t>
            </a:r>
          </a:p>
          <a:p>
            <a:r>
              <a:rPr lang="en-US" sz="3200" dirty="0"/>
              <a:t>He mentioned the importance of institutions and trustees but focused primarily on the individual servant-leader  </a:t>
            </a:r>
            <a:endParaRPr lang="en-SG" sz="3200" dirty="0"/>
          </a:p>
        </p:txBody>
      </p:sp>
      <p:pic>
        <p:nvPicPr>
          <p:cNvPr id="5" name="Picture 4" descr="tsal200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32014"/>
            <a:ext cx="914399" cy="133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49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458200" cy="914400"/>
          </a:xfrm>
        </p:spPr>
        <p:txBody>
          <a:bodyPr>
            <a:noAutofit/>
          </a:bodyPr>
          <a:lstStyle/>
          <a:p>
            <a:r>
              <a:rPr lang="en-US" sz="4000" dirty="0"/>
              <a:t>The Story of Leo</a:t>
            </a:r>
            <a:endParaRPr lang="en-SG" sz="4000" dirty="0"/>
          </a:p>
        </p:txBody>
      </p:sp>
      <p:sp>
        <p:nvSpPr>
          <p:cNvPr id="4" name="Slide Number Placeholder 3"/>
          <p:cNvSpPr>
            <a:spLocks noGrp="1"/>
          </p:cNvSpPr>
          <p:nvPr>
            <p:ph type="sldNum" sz="quarter" idx="12"/>
          </p:nvPr>
        </p:nvSpPr>
        <p:spPr/>
        <p:txBody>
          <a:bodyPr/>
          <a:lstStyle/>
          <a:p>
            <a:pPr>
              <a:defRPr/>
            </a:pPr>
            <a:fld id="{46F55E5A-06A1-4024-92E3-E37A303B06C1}" type="slidenum">
              <a:rPr lang="en-US" smtClean="0"/>
              <a:pPr>
                <a:defRPr/>
              </a:pPr>
              <a:t>14</a:t>
            </a:fld>
            <a:endParaRPr lang="en-US"/>
          </a:p>
        </p:txBody>
      </p:sp>
      <p:sp>
        <p:nvSpPr>
          <p:cNvPr id="3" name="Content Placeholder 2"/>
          <p:cNvSpPr>
            <a:spLocks noGrp="1"/>
          </p:cNvSpPr>
          <p:nvPr>
            <p:ph sz="quarter" idx="1"/>
          </p:nvPr>
        </p:nvSpPr>
        <p:spPr>
          <a:xfrm>
            <a:off x="457200" y="1371600"/>
            <a:ext cx="6096000" cy="5029200"/>
          </a:xfrm>
        </p:spPr>
        <p:txBody>
          <a:bodyPr>
            <a:noAutofit/>
          </a:bodyPr>
          <a:lstStyle/>
          <a:p>
            <a:r>
              <a:rPr lang="en-US" sz="3400" dirty="0"/>
              <a:t>After retiring from AT&amp;T in 1964, Greenleaf worked with college students</a:t>
            </a:r>
          </a:p>
          <a:p>
            <a:r>
              <a:rPr lang="en-US" sz="3400" dirty="0"/>
              <a:t>He read a book they were reading, </a:t>
            </a:r>
            <a:r>
              <a:rPr lang="en-US" sz="3400" i="1" dirty="0"/>
              <a:t>Journey to the East</a:t>
            </a:r>
            <a:r>
              <a:rPr lang="en-US" sz="3400" dirty="0"/>
              <a:t>, by Herman </a:t>
            </a:r>
            <a:r>
              <a:rPr lang="en-US" sz="3400" dirty="0" err="1"/>
              <a:t>Hesse</a:t>
            </a:r>
            <a:endParaRPr lang="en-US" sz="3400" dirty="0"/>
          </a:p>
          <a:p>
            <a:r>
              <a:rPr lang="en-US" sz="3400" dirty="0"/>
              <a:t>The book tells the story of Leo, who does chores for a group of travelers, and also sustains them with his spirit and song</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222" t="14222" r="24333"/>
          <a:stretch/>
        </p:blipFill>
        <p:spPr>
          <a:xfrm>
            <a:off x="6732240" y="3356992"/>
            <a:ext cx="1805111" cy="2743200"/>
          </a:xfrm>
          <a:prstGeom prst="rect">
            <a:avLst/>
          </a:prstGeom>
        </p:spPr>
      </p:pic>
    </p:spTree>
    <p:extLst>
      <p:ext uri="{BB962C8B-B14F-4D97-AF65-F5344CB8AC3E}">
        <p14:creationId xmlns:p14="http://schemas.microsoft.com/office/powerpoint/2010/main" val="111833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382000" cy="914400"/>
          </a:xfrm>
        </p:spPr>
        <p:txBody>
          <a:bodyPr>
            <a:noAutofit/>
          </a:bodyPr>
          <a:lstStyle/>
          <a:p>
            <a:r>
              <a:rPr lang="en-US" sz="4000" dirty="0"/>
              <a:t>The Story of Leo</a:t>
            </a:r>
            <a:endParaRPr lang="en-SG" sz="4000" dirty="0"/>
          </a:p>
        </p:txBody>
      </p:sp>
      <p:sp>
        <p:nvSpPr>
          <p:cNvPr id="4" name="Slide Number Placeholder 3"/>
          <p:cNvSpPr>
            <a:spLocks noGrp="1"/>
          </p:cNvSpPr>
          <p:nvPr>
            <p:ph type="sldNum" sz="quarter" idx="12"/>
          </p:nvPr>
        </p:nvSpPr>
        <p:spPr/>
        <p:txBody>
          <a:bodyPr/>
          <a:lstStyle/>
          <a:p>
            <a:pPr>
              <a:defRPr/>
            </a:pPr>
            <a:fld id="{46F55E5A-06A1-4024-92E3-E37A303B06C1}" type="slidenum">
              <a:rPr lang="en-US" smtClean="0"/>
              <a:pPr>
                <a:defRPr/>
              </a:pPr>
              <a:t>15</a:t>
            </a:fld>
            <a:endParaRPr lang="en-US"/>
          </a:p>
        </p:txBody>
      </p:sp>
      <p:sp>
        <p:nvSpPr>
          <p:cNvPr id="3" name="Content Placeholder 2"/>
          <p:cNvSpPr>
            <a:spLocks noGrp="1"/>
          </p:cNvSpPr>
          <p:nvPr>
            <p:ph sz="quarter" idx="1"/>
          </p:nvPr>
        </p:nvSpPr>
        <p:spPr>
          <a:xfrm>
            <a:off x="457200" y="1295400"/>
            <a:ext cx="6172200" cy="5181600"/>
          </a:xfrm>
        </p:spPr>
        <p:txBody>
          <a:bodyPr>
            <a:noAutofit/>
          </a:bodyPr>
          <a:lstStyle/>
          <a:p>
            <a:r>
              <a:rPr lang="en-US" sz="3100" dirty="0"/>
              <a:t>When Leo disappears one day, the group falls into disarray and the journey is abandoned </a:t>
            </a:r>
          </a:p>
          <a:p>
            <a:r>
              <a:rPr lang="en-US" sz="3100" dirty="0"/>
              <a:t>Later, one of the travelers seeks out Leo and finds that he is the great and noble leader of the Order that sponsored the journey</a:t>
            </a:r>
          </a:p>
          <a:p>
            <a:r>
              <a:rPr lang="en-US" sz="3100" dirty="0"/>
              <a:t>This triggered Greenleaf’s idea of the servant as leader</a:t>
            </a:r>
            <a:endParaRPr lang="en-SG" sz="31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222" t="14222" r="24333"/>
          <a:stretch/>
        </p:blipFill>
        <p:spPr>
          <a:xfrm>
            <a:off x="7010400" y="3429000"/>
            <a:ext cx="1754969" cy="2667000"/>
          </a:xfrm>
          <a:prstGeom prst="rect">
            <a:avLst/>
          </a:prstGeom>
        </p:spPr>
      </p:pic>
    </p:spTree>
    <p:extLst>
      <p:ext uri="{BB962C8B-B14F-4D97-AF65-F5344CB8AC3E}">
        <p14:creationId xmlns:p14="http://schemas.microsoft.com/office/powerpoint/2010/main" val="58237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1371600"/>
          </a:xfrm>
        </p:spPr>
        <p:txBody>
          <a:bodyPr>
            <a:normAutofit fontScale="90000"/>
          </a:bodyPr>
          <a:lstStyle/>
          <a:p>
            <a:r>
              <a:rPr lang="en-US" dirty="0">
                <a:solidFill>
                  <a:schemeClr val="tx1"/>
                </a:solidFill>
              </a:rPr>
              <a:t>		</a:t>
            </a:r>
            <a:r>
              <a:rPr lang="en-US" sz="4400" dirty="0">
                <a:solidFill>
                  <a:schemeClr val="bg1">
                    <a:lumMod val="50000"/>
                  </a:schemeClr>
                </a:solidFill>
              </a:rPr>
              <a:t>Defining the</a:t>
            </a:r>
            <a:br>
              <a:rPr lang="en-US" sz="4400" dirty="0">
                <a:solidFill>
                  <a:schemeClr val="bg1">
                    <a:lumMod val="50000"/>
                  </a:schemeClr>
                </a:solidFill>
              </a:rPr>
            </a:br>
            <a:r>
              <a:rPr lang="en-US" sz="4400" dirty="0">
                <a:solidFill>
                  <a:schemeClr val="bg1">
                    <a:lumMod val="50000"/>
                  </a:schemeClr>
                </a:solidFill>
              </a:rPr>
              <a:t>		servant-leader</a:t>
            </a:r>
            <a:endParaRPr lang="en-SG" sz="44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16</a:t>
            </a:fld>
            <a:endParaRPr lang="en-US"/>
          </a:p>
        </p:txBody>
      </p:sp>
      <p:sp>
        <p:nvSpPr>
          <p:cNvPr id="4" name="Content Placeholder 3"/>
          <p:cNvSpPr>
            <a:spLocks noGrp="1"/>
          </p:cNvSpPr>
          <p:nvPr>
            <p:ph sz="quarter" idx="1"/>
          </p:nvPr>
        </p:nvSpPr>
        <p:spPr>
          <a:xfrm>
            <a:off x="914400" y="2895600"/>
            <a:ext cx="7315200" cy="3352800"/>
          </a:xfrm>
        </p:spPr>
        <p:txBody>
          <a:bodyPr>
            <a:normAutofit/>
          </a:bodyPr>
          <a:lstStyle/>
          <a:p>
            <a:pPr marL="0" indent="0">
              <a:buNone/>
            </a:pPr>
            <a:r>
              <a:rPr lang="en-US" sz="3600" dirty="0"/>
              <a:t>Greenleaf said: “The servant-leader </a:t>
            </a:r>
            <a:r>
              <a:rPr lang="en-US" sz="3600" i="1" dirty="0"/>
              <a:t>is</a:t>
            </a:r>
            <a:r>
              <a:rPr lang="en-US" sz="3600" dirty="0"/>
              <a:t> servant first…It begins with the natural feeling that one wants to serve, to serve </a:t>
            </a:r>
            <a:r>
              <a:rPr lang="en-US" sz="3600" i="1" dirty="0"/>
              <a:t>first</a:t>
            </a:r>
            <a:r>
              <a:rPr lang="en-US" sz="3600" dirty="0"/>
              <a:t>. Then conscious choice brings one to aspire to lead.” </a:t>
            </a:r>
            <a:r>
              <a:rPr lang="en-US" sz="3200" dirty="0"/>
              <a:t> </a:t>
            </a:r>
          </a:p>
        </p:txBody>
      </p:sp>
      <p:pic>
        <p:nvPicPr>
          <p:cNvPr id="5" name="Picture 4" descr="tsal20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74917"/>
            <a:ext cx="1295400" cy="188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62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382000" cy="815752"/>
          </a:xfrm>
        </p:spPr>
        <p:txBody>
          <a:bodyPr>
            <a:noAutofit/>
          </a:bodyPr>
          <a:lstStyle/>
          <a:p>
            <a:r>
              <a:rPr lang="en-US" sz="4000" dirty="0"/>
              <a:t>Leo: Servant first</a:t>
            </a:r>
            <a:endParaRPr lang="en-SG" sz="4000" dirty="0"/>
          </a:p>
        </p:txBody>
      </p:sp>
      <p:sp>
        <p:nvSpPr>
          <p:cNvPr id="4" name="Slide Number Placeholder 3"/>
          <p:cNvSpPr>
            <a:spLocks noGrp="1"/>
          </p:cNvSpPr>
          <p:nvPr>
            <p:ph type="sldNum" sz="quarter" idx="12"/>
          </p:nvPr>
        </p:nvSpPr>
        <p:spPr/>
        <p:txBody>
          <a:bodyPr/>
          <a:lstStyle/>
          <a:p>
            <a:pPr>
              <a:defRPr/>
            </a:pPr>
            <a:fld id="{46F55E5A-06A1-4024-92E3-E37A303B06C1}" type="slidenum">
              <a:rPr lang="en-US" smtClean="0"/>
              <a:pPr>
                <a:defRPr/>
              </a:pPr>
              <a:t>17</a:t>
            </a:fld>
            <a:endParaRPr lang="en-US"/>
          </a:p>
        </p:txBody>
      </p:sp>
      <p:sp>
        <p:nvSpPr>
          <p:cNvPr id="3" name="Content Placeholder 2"/>
          <p:cNvSpPr>
            <a:spLocks noGrp="1"/>
          </p:cNvSpPr>
          <p:nvPr>
            <p:ph sz="quarter" idx="1"/>
          </p:nvPr>
        </p:nvSpPr>
        <p:spPr>
          <a:xfrm>
            <a:off x="611560" y="1268760"/>
            <a:ext cx="6192688" cy="5208240"/>
          </a:xfrm>
        </p:spPr>
        <p:txBody>
          <a:bodyPr>
            <a:noAutofit/>
          </a:bodyPr>
          <a:lstStyle/>
          <a:p>
            <a:pPr marL="0" indent="0">
              <a:buNone/>
            </a:pPr>
            <a:r>
              <a:rPr lang="en-US" sz="3200" dirty="0"/>
              <a:t>“Leo was actually the leader all of the time, but he was servant first because that was what he was, </a:t>
            </a:r>
            <a:r>
              <a:rPr lang="en-US" sz="3200" i="1" dirty="0"/>
              <a:t>deep down inside</a:t>
            </a:r>
            <a:r>
              <a:rPr lang="en-US" sz="3200" dirty="0"/>
              <a:t>. Leadership was bestowed upon a man who was by nature a servant. It was something given, or assumed, that could be taken away. His servant nature was the real man, not bestowed, not assumed, and not to be taken away. He was servant first.”</a:t>
            </a:r>
            <a:endParaRPr lang="en-SG" sz="32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222" t="14222" r="24333"/>
          <a:stretch/>
        </p:blipFill>
        <p:spPr>
          <a:xfrm>
            <a:off x="6948264" y="3501008"/>
            <a:ext cx="1754969" cy="2667000"/>
          </a:xfrm>
          <a:prstGeom prst="rect">
            <a:avLst/>
          </a:prstGeom>
        </p:spPr>
      </p:pic>
    </p:spTree>
    <p:extLst>
      <p:ext uri="{BB962C8B-B14F-4D97-AF65-F5344CB8AC3E}">
        <p14:creationId xmlns:p14="http://schemas.microsoft.com/office/powerpoint/2010/main" val="2922184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6712"/>
            <a:ext cx="8382000" cy="1277838"/>
          </a:xfrm>
        </p:spPr>
        <p:txBody>
          <a:bodyPr>
            <a:normAutofit fontScale="90000"/>
          </a:bodyPr>
          <a:lstStyle/>
          <a:p>
            <a:pPr algn="l"/>
            <a:r>
              <a:rPr lang="en-US" dirty="0"/>
              <a:t>	 	     </a:t>
            </a:r>
            <a:r>
              <a:rPr lang="en-US" sz="4400" dirty="0"/>
              <a:t>Servant-first </a:t>
            </a:r>
            <a:br>
              <a:rPr lang="en-US" sz="4400" dirty="0"/>
            </a:br>
            <a:r>
              <a:rPr lang="en-US" sz="4400" dirty="0"/>
              <a:t>		     vs leader first</a:t>
            </a:r>
          </a:p>
        </p:txBody>
      </p:sp>
      <p:sp>
        <p:nvSpPr>
          <p:cNvPr id="4" name="Slide Number Placeholder 3"/>
          <p:cNvSpPr>
            <a:spLocks noGrp="1"/>
          </p:cNvSpPr>
          <p:nvPr>
            <p:ph type="sldNum" sz="quarter" idx="12"/>
          </p:nvPr>
        </p:nvSpPr>
        <p:spPr/>
        <p:txBody>
          <a:bodyPr/>
          <a:lstStyle/>
          <a:p>
            <a:pPr>
              <a:defRPr/>
            </a:pPr>
            <a:fld id="{46F55E5A-06A1-4024-92E3-E37A303B06C1}" type="slidenum">
              <a:rPr lang="en-US" smtClean="0"/>
              <a:pPr>
                <a:defRPr/>
              </a:pPr>
              <a:t>18</a:t>
            </a:fld>
            <a:endParaRPr lang="en-US" dirty="0"/>
          </a:p>
        </p:txBody>
      </p:sp>
      <p:sp>
        <p:nvSpPr>
          <p:cNvPr id="3" name="Content Placeholder 2"/>
          <p:cNvSpPr>
            <a:spLocks noGrp="1"/>
          </p:cNvSpPr>
          <p:nvPr>
            <p:ph sz="quarter" idx="1"/>
          </p:nvPr>
        </p:nvSpPr>
        <p:spPr>
          <a:xfrm>
            <a:off x="914400" y="2895600"/>
            <a:ext cx="7546032" cy="3409950"/>
          </a:xfrm>
        </p:spPr>
        <p:txBody>
          <a:bodyPr>
            <a:normAutofit lnSpcReduction="10000"/>
          </a:bodyPr>
          <a:lstStyle/>
          <a:p>
            <a:pPr marL="0" indent="0">
              <a:buNone/>
            </a:pPr>
            <a:r>
              <a:rPr lang="en-US" sz="3900" dirty="0"/>
              <a:t>“[The servant-first] is sharply different from one who is </a:t>
            </a:r>
            <a:r>
              <a:rPr lang="en-US" sz="3900" i="1" dirty="0"/>
              <a:t>leader</a:t>
            </a:r>
            <a:r>
              <a:rPr lang="en-US" sz="3900" dirty="0"/>
              <a:t> first, perhaps because of the need to assuage an unusual power drive or to acquire material possessions…”</a:t>
            </a:r>
          </a:p>
          <a:p>
            <a:pPr>
              <a:buNone/>
            </a:pPr>
            <a:r>
              <a:rPr lang="en-US" dirty="0"/>
              <a:t> </a:t>
            </a:r>
          </a:p>
          <a:p>
            <a:endParaRPr lang="en-US" dirty="0"/>
          </a:p>
        </p:txBody>
      </p:sp>
      <p:pic>
        <p:nvPicPr>
          <p:cNvPr id="7" name="Picture 6" descr="tsal20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130913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94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dirty="0"/>
              <a:t>  		 </a:t>
            </a:r>
            <a:r>
              <a:rPr lang="en-US" sz="4400" dirty="0"/>
              <a:t>The difference</a:t>
            </a:r>
          </a:p>
        </p:txBody>
      </p:sp>
      <p:sp>
        <p:nvSpPr>
          <p:cNvPr id="4" name="Slide Number Placeholder 3"/>
          <p:cNvSpPr>
            <a:spLocks noGrp="1"/>
          </p:cNvSpPr>
          <p:nvPr>
            <p:ph type="sldNum" sz="quarter" idx="12"/>
          </p:nvPr>
        </p:nvSpPr>
        <p:spPr/>
        <p:txBody>
          <a:bodyPr/>
          <a:lstStyle/>
          <a:p>
            <a:pPr>
              <a:defRPr/>
            </a:pPr>
            <a:fld id="{46F55E5A-06A1-4024-92E3-E37A303B06C1}" type="slidenum">
              <a:rPr lang="en-US" smtClean="0"/>
              <a:pPr>
                <a:defRPr/>
              </a:pPr>
              <a:t>19</a:t>
            </a:fld>
            <a:endParaRPr lang="en-US" dirty="0"/>
          </a:p>
        </p:txBody>
      </p:sp>
      <p:sp>
        <p:nvSpPr>
          <p:cNvPr id="3" name="Content Placeholder 2"/>
          <p:cNvSpPr>
            <a:spLocks noGrp="1"/>
          </p:cNvSpPr>
          <p:nvPr>
            <p:ph sz="quarter" idx="1"/>
          </p:nvPr>
        </p:nvSpPr>
        <p:spPr>
          <a:xfrm>
            <a:off x="685800" y="2708920"/>
            <a:ext cx="7543800" cy="3645843"/>
          </a:xfrm>
        </p:spPr>
        <p:txBody>
          <a:bodyPr>
            <a:normAutofit/>
          </a:bodyPr>
          <a:lstStyle/>
          <a:p>
            <a:pPr marL="0" indent="0">
              <a:buNone/>
            </a:pPr>
            <a:r>
              <a:rPr lang="en-US" sz="4000" dirty="0"/>
              <a:t>“The difference [between the servant-first and leader-first] manifests itself in the care taken by the servant-first to make sure that other people’s highest priority needs are being served.”</a:t>
            </a:r>
          </a:p>
        </p:txBody>
      </p:sp>
      <p:pic>
        <p:nvPicPr>
          <p:cNvPr id="5" name="Picture 4" descr="tsal20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130913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02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3352800"/>
          </a:xfrm>
        </p:spPr>
        <p:txBody>
          <a:bodyPr/>
          <a:lstStyle/>
          <a:p>
            <a:pPr>
              <a:defRPr/>
            </a:pPr>
            <a:endParaRPr lang="en-US" dirty="0"/>
          </a:p>
        </p:txBody>
      </p:sp>
      <p:sp>
        <p:nvSpPr>
          <p:cNvPr id="4100" name="Slide Number Placeholder 3"/>
          <p:cNvSpPr>
            <a:spLocks noGrp="1"/>
          </p:cNvSpPr>
          <p:nvPr>
            <p:ph type="sldNum" sz="quarter" idx="12"/>
          </p:nvPr>
        </p:nvSpPr>
        <p:spPr>
          <a:noFill/>
        </p:spPr>
        <p:txBody>
          <a:bodyPr/>
          <a:lstStyle/>
          <a:p>
            <a:fld id="{0F6C48AE-F030-4D62-A3AE-53EC2EEB69E6}" type="slidenum">
              <a:rPr lang="en-US" smtClean="0"/>
              <a:pPr/>
              <a:t>2</a:t>
            </a:fld>
            <a:endParaRPr lang="en-US"/>
          </a:p>
        </p:txBody>
      </p:sp>
      <p:sp>
        <p:nvSpPr>
          <p:cNvPr id="3" name="Content Placeholder 2"/>
          <p:cNvSpPr>
            <a:spLocks noGrp="1"/>
          </p:cNvSpPr>
          <p:nvPr>
            <p:ph sz="quarter" idx="1"/>
          </p:nvPr>
        </p:nvSpPr>
        <p:spPr>
          <a:xfrm>
            <a:off x="467544" y="3789040"/>
            <a:ext cx="8229600" cy="1523999"/>
          </a:xfrm>
        </p:spPr>
        <p:txBody>
          <a:bodyPr>
            <a:normAutofit/>
          </a:bodyPr>
          <a:lstStyle/>
          <a:p>
            <a:pPr algn="ctr">
              <a:buFont typeface="Wingdings" pitchFamily="-106" charset="2"/>
              <a:buNone/>
              <a:defRPr/>
            </a:pPr>
            <a:r>
              <a:rPr lang="en-US" sz="4400" b="1" dirty="0"/>
              <a:t>The Modern Servant</a:t>
            </a:r>
          </a:p>
          <a:p>
            <a:pPr algn="ctr">
              <a:buFont typeface="Wingdings" pitchFamily="-106" charset="2"/>
              <a:buNone/>
              <a:defRPr/>
            </a:pPr>
            <a:r>
              <a:rPr lang="en-US" sz="4400" b="1" dirty="0"/>
              <a:t>Leadership Movement</a:t>
            </a:r>
          </a:p>
        </p:txBody>
      </p:sp>
      <p:graphicFrame>
        <p:nvGraphicFramePr>
          <p:cNvPr id="4" name="Object 3">
            <a:extLst>
              <a:ext uri="{FF2B5EF4-FFF2-40B4-BE49-F238E27FC236}">
                <a16:creationId xmlns:a16="http://schemas.microsoft.com/office/drawing/2014/main" id="{061E25C4-972C-42BD-8247-F2657093777C}"/>
              </a:ext>
            </a:extLst>
          </p:cNvPr>
          <p:cNvGraphicFramePr>
            <a:graphicFrameLocks noChangeAspect="1"/>
          </p:cNvGraphicFramePr>
          <p:nvPr>
            <p:extLst>
              <p:ext uri="{D42A27DB-BD31-4B8C-83A1-F6EECF244321}">
                <p14:modId xmlns:p14="http://schemas.microsoft.com/office/powerpoint/2010/main" val="55130322"/>
              </p:ext>
            </p:extLst>
          </p:nvPr>
        </p:nvGraphicFramePr>
        <p:xfrm>
          <a:off x="3380879" y="1700808"/>
          <a:ext cx="2402929" cy="1856808"/>
        </p:xfrm>
        <a:graphic>
          <a:graphicData uri="http://schemas.openxmlformats.org/presentationml/2006/ole">
            <mc:AlternateContent xmlns:mc="http://schemas.openxmlformats.org/markup-compatibility/2006">
              <mc:Choice xmlns:v="urn:schemas-microsoft-com:vml" Requires="v">
                <p:oleObj spid="_x0000_s2082" name="Acrobat Document" r:id="rId3" imgW="7543519" imgH="5829300" progId="AcroExch.Document.DC">
                  <p:embed/>
                </p:oleObj>
              </mc:Choice>
              <mc:Fallback>
                <p:oleObj name="Acrobat Document" r:id="rId3" imgW="7543519" imgH="5829300" progId="AcroExch.Document.DC">
                  <p:embed/>
                  <p:pic>
                    <p:nvPicPr>
                      <p:cNvPr id="4" name="Object 3">
                        <a:extLst>
                          <a:ext uri="{FF2B5EF4-FFF2-40B4-BE49-F238E27FC236}">
                            <a16:creationId xmlns:a16="http://schemas.microsoft.com/office/drawing/2014/main" id="{D9364459-5485-43A3-BF5D-ABA75A7AB110}"/>
                          </a:ext>
                        </a:extLst>
                      </p:cNvPr>
                      <p:cNvPicPr/>
                      <p:nvPr/>
                    </p:nvPicPr>
                    <p:blipFill>
                      <a:blip r:embed="rId4"/>
                      <a:stretch>
                        <a:fillRect/>
                      </a:stretch>
                    </p:blipFill>
                    <p:spPr>
                      <a:xfrm>
                        <a:off x="3380879" y="1700808"/>
                        <a:ext cx="2402929" cy="1856808"/>
                      </a:xfrm>
                      <a:prstGeom prst="rect">
                        <a:avLst/>
                      </a:prstGeom>
                    </p:spPr>
                  </p:pic>
                </p:oleObj>
              </mc:Fallback>
            </mc:AlternateContent>
          </a:graphicData>
        </a:graphic>
      </p:graphicFrame>
    </p:spTree>
    <p:extLst>
      <p:ext uri="{BB962C8B-B14F-4D97-AF65-F5344CB8AC3E}">
        <p14:creationId xmlns:p14="http://schemas.microsoft.com/office/powerpoint/2010/main" val="305145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43000"/>
          </a:xfrm>
        </p:spPr>
        <p:txBody>
          <a:bodyPr/>
          <a:lstStyle/>
          <a:p>
            <a:r>
              <a:rPr lang="en-US" dirty="0">
                <a:solidFill>
                  <a:schemeClr val="tx1"/>
                </a:solidFill>
              </a:rPr>
              <a:t>		</a:t>
            </a:r>
            <a:r>
              <a:rPr lang="en-US" sz="4200" dirty="0">
                <a:solidFill>
                  <a:schemeClr val="bg1">
                    <a:lumMod val="50000"/>
                  </a:schemeClr>
                </a:solidFill>
              </a:rPr>
              <a:t>The Best Test</a:t>
            </a:r>
            <a:endParaRPr lang="en-SG" sz="4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20</a:t>
            </a:fld>
            <a:endParaRPr lang="en-US"/>
          </a:p>
        </p:txBody>
      </p:sp>
      <p:sp>
        <p:nvSpPr>
          <p:cNvPr id="4" name="Content Placeholder 3"/>
          <p:cNvSpPr>
            <a:spLocks noGrp="1"/>
          </p:cNvSpPr>
          <p:nvPr>
            <p:ph sz="quarter" idx="1"/>
          </p:nvPr>
        </p:nvSpPr>
        <p:spPr>
          <a:xfrm>
            <a:off x="1143000" y="2895600"/>
            <a:ext cx="7086600" cy="3124200"/>
          </a:xfrm>
        </p:spPr>
        <p:txBody>
          <a:bodyPr>
            <a:noAutofit/>
          </a:bodyPr>
          <a:lstStyle/>
          <a:p>
            <a:pPr marL="0" indent="0">
              <a:buNone/>
            </a:pPr>
            <a:r>
              <a:rPr lang="en-US" sz="3600" dirty="0"/>
              <a:t>Greenleaf’s test for servant-leaders was: “Do those served grow as persons? Do they, </a:t>
            </a:r>
            <a:r>
              <a:rPr lang="en-US" sz="3600" i="1" dirty="0"/>
              <a:t>while being served</a:t>
            </a:r>
            <a:r>
              <a:rPr lang="en-US" sz="3600" dirty="0"/>
              <a:t>, become healthier, wiser, freer, more autonomous, more likely themselves to become servants?”</a:t>
            </a:r>
          </a:p>
        </p:txBody>
      </p:sp>
      <p:pic>
        <p:nvPicPr>
          <p:cNvPr id="5" name="Picture 4" descr="tsal20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130913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997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80652"/>
            <a:ext cx="7772400" cy="1334294"/>
          </a:xfrm>
        </p:spPr>
        <p:txBody>
          <a:bodyPr>
            <a:normAutofit fontScale="90000"/>
          </a:bodyPr>
          <a:lstStyle/>
          <a:p>
            <a:r>
              <a:rPr lang="en-US" dirty="0">
                <a:solidFill>
                  <a:schemeClr val="bg1">
                    <a:lumMod val="50000"/>
                  </a:schemeClr>
                </a:solidFill>
              </a:rPr>
              <a:t>		     </a:t>
            </a:r>
            <a:r>
              <a:rPr lang="en-US" sz="4400" dirty="0">
                <a:solidFill>
                  <a:schemeClr val="bg1">
                    <a:lumMod val="50000"/>
                  </a:schemeClr>
                </a:solidFill>
              </a:rPr>
              <a:t>Caring for the</a:t>
            </a:r>
            <a:br>
              <a:rPr lang="en-US" sz="4400" dirty="0">
                <a:solidFill>
                  <a:schemeClr val="bg1">
                    <a:lumMod val="50000"/>
                  </a:schemeClr>
                </a:solidFill>
              </a:rPr>
            </a:br>
            <a:r>
              <a:rPr lang="en-US" sz="4400" dirty="0">
                <a:solidFill>
                  <a:schemeClr val="bg1">
                    <a:lumMod val="50000"/>
                  </a:schemeClr>
                </a:solidFill>
              </a:rPr>
              <a:t> 	    	     least privileged </a:t>
            </a:r>
            <a:endParaRPr lang="en-SG" sz="4400"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21</a:t>
            </a:fld>
            <a:endParaRPr lang="en-US"/>
          </a:p>
        </p:txBody>
      </p:sp>
      <p:sp>
        <p:nvSpPr>
          <p:cNvPr id="4" name="Content Placeholder 3"/>
          <p:cNvSpPr>
            <a:spLocks noGrp="1"/>
          </p:cNvSpPr>
          <p:nvPr>
            <p:ph sz="quarter" idx="1"/>
          </p:nvPr>
        </p:nvSpPr>
        <p:spPr>
          <a:xfrm>
            <a:off x="914400" y="2819400"/>
            <a:ext cx="7474024" cy="3200400"/>
          </a:xfrm>
        </p:spPr>
        <p:txBody>
          <a:bodyPr>
            <a:normAutofit/>
          </a:bodyPr>
          <a:lstStyle/>
          <a:p>
            <a:pPr marL="0" indent="0">
              <a:buNone/>
            </a:pPr>
            <a:r>
              <a:rPr lang="en-US" sz="3600" dirty="0"/>
              <a:t>Greenleaf said that when servant-leaders make decisions, they should ask: “What is the effect on the least privileged in society? Will they benefit or at least not be further deprived?”</a:t>
            </a:r>
          </a:p>
          <a:p>
            <a:pPr marL="0" indent="0">
              <a:buNone/>
            </a:pPr>
            <a:endParaRPr lang="en-SG" dirty="0"/>
          </a:p>
        </p:txBody>
      </p:sp>
      <p:pic>
        <p:nvPicPr>
          <p:cNvPr id="5" name="Picture 4" descr="C:\Documents and Settings\KKeith\Local Settings\Temporary Internet Files\Content.IE5\E397ZQCC\MC9001952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685800"/>
            <a:ext cx="1752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225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207"/>
            <a:ext cx="8229600" cy="1020762"/>
          </a:xfrm>
        </p:spPr>
        <p:txBody>
          <a:bodyPr>
            <a:normAutofit/>
          </a:bodyPr>
          <a:lstStyle/>
          <a:p>
            <a:r>
              <a:rPr lang="en-US" dirty="0"/>
              <a:t>   </a:t>
            </a:r>
            <a:r>
              <a:rPr lang="en-US" sz="4000" dirty="0"/>
              <a:t>Growing people</a:t>
            </a:r>
          </a:p>
        </p:txBody>
      </p:sp>
      <p:sp>
        <p:nvSpPr>
          <p:cNvPr id="4" name="Slide Number Placeholder 3"/>
          <p:cNvSpPr>
            <a:spLocks noGrp="1"/>
          </p:cNvSpPr>
          <p:nvPr>
            <p:ph type="sldNum" sz="quarter" idx="12"/>
          </p:nvPr>
        </p:nvSpPr>
        <p:spPr/>
        <p:txBody>
          <a:bodyPr/>
          <a:lstStyle/>
          <a:p>
            <a:pPr>
              <a:defRPr/>
            </a:pPr>
            <a:fld id="{46F55E5A-06A1-4024-92E3-E37A303B06C1}" type="slidenum">
              <a:rPr lang="en-US" smtClean="0"/>
              <a:pPr>
                <a:defRPr/>
              </a:pPr>
              <a:t>22</a:t>
            </a:fld>
            <a:endParaRPr lang="en-US" dirty="0"/>
          </a:p>
        </p:txBody>
      </p:sp>
      <p:sp>
        <p:nvSpPr>
          <p:cNvPr id="3" name="Content Placeholder 2"/>
          <p:cNvSpPr>
            <a:spLocks noGrp="1"/>
          </p:cNvSpPr>
          <p:nvPr>
            <p:ph sz="quarter" idx="1"/>
          </p:nvPr>
        </p:nvSpPr>
        <p:spPr>
          <a:xfrm>
            <a:off x="755576" y="1679069"/>
            <a:ext cx="5638800" cy="4270211"/>
          </a:xfrm>
        </p:spPr>
        <p:txBody>
          <a:bodyPr>
            <a:normAutofit/>
          </a:bodyPr>
          <a:lstStyle/>
          <a:p>
            <a:r>
              <a:rPr lang="en-US" sz="3600" dirty="0"/>
              <a:t>Greenleaf said that no matter what specific industry or line of business an organization is in, the most fundamental business of every organization is </a:t>
            </a:r>
            <a:r>
              <a:rPr lang="en-US" sz="3600" i="1" dirty="0"/>
              <a:t>growing people</a:t>
            </a:r>
          </a:p>
          <a:p>
            <a:endParaRPr lang="en-US" sz="3600" dirty="0"/>
          </a:p>
        </p:txBody>
      </p:sp>
      <p:pic>
        <p:nvPicPr>
          <p:cNvPr id="8" name="Picture 7" descr="Greenleaf 3.jpg">
            <a:extLst>
              <a:ext uri="{FF2B5EF4-FFF2-40B4-BE49-F238E27FC236}">
                <a16:creationId xmlns:a16="http://schemas.microsoft.com/office/drawing/2014/main" id="{0FAE8DC3-1E29-4E9B-9813-9BD02DDA05FB}"/>
              </a:ext>
            </a:extLst>
          </p:cNvPr>
          <p:cNvPicPr>
            <a:picLocks noChangeAspect="1"/>
          </p:cNvPicPr>
          <p:nvPr/>
        </p:nvPicPr>
        <p:blipFill>
          <a:blip r:embed="rId2" cstate="print"/>
          <a:stretch>
            <a:fillRect/>
          </a:stretch>
        </p:blipFill>
        <p:spPr>
          <a:xfrm>
            <a:off x="6516216" y="1916832"/>
            <a:ext cx="1788545" cy="2526863"/>
          </a:xfrm>
          <a:prstGeom prst="rect">
            <a:avLst/>
          </a:prstGeom>
        </p:spPr>
      </p:pic>
    </p:spTree>
    <p:extLst>
      <p:ext uri="{BB962C8B-B14F-4D97-AF65-F5344CB8AC3E}">
        <p14:creationId xmlns:p14="http://schemas.microsoft.com/office/powerpoint/2010/main" val="2129422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5134-E2DB-462B-9F71-580F8BF2B927}"/>
              </a:ext>
            </a:extLst>
          </p:cNvPr>
          <p:cNvSpPr>
            <a:spLocks noGrp="1"/>
          </p:cNvSpPr>
          <p:nvPr>
            <p:ph type="title"/>
          </p:nvPr>
        </p:nvSpPr>
        <p:spPr>
          <a:xfrm>
            <a:off x="827584" y="620688"/>
            <a:ext cx="7772400" cy="1143000"/>
          </a:xfrm>
        </p:spPr>
        <p:txBody>
          <a:bodyPr/>
          <a:lstStyle/>
          <a:p>
            <a:r>
              <a:rPr lang="en-US" dirty="0"/>
              <a:t>Unlimited liability</a:t>
            </a:r>
          </a:p>
        </p:txBody>
      </p:sp>
      <p:sp>
        <p:nvSpPr>
          <p:cNvPr id="3" name="Slide Number Placeholder 2">
            <a:extLst>
              <a:ext uri="{FF2B5EF4-FFF2-40B4-BE49-F238E27FC236}">
                <a16:creationId xmlns:a16="http://schemas.microsoft.com/office/drawing/2014/main" id="{9A70EAC6-21D1-425E-9FBF-92FD88766166}"/>
              </a:ext>
            </a:extLst>
          </p:cNvPr>
          <p:cNvSpPr>
            <a:spLocks noGrp="1"/>
          </p:cNvSpPr>
          <p:nvPr>
            <p:ph type="sldNum" sz="quarter" idx="12"/>
          </p:nvPr>
        </p:nvSpPr>
        <p:spPr/>
        <p:txBody>
          <a:bodyPr/>
          <a:lstStyle/>
          <a:p>
            <a:fld id="{676B2C51-7514-4552-8CA0-C2B230B4B5C2}" type="slidenum">
              <a:rPr lang="en-SG" smtClean="0"/>
              <a:t>23</a:t>
            </a:fld>
            <a:endParaRPr lang="en-SG"/>
          </a:p>
        </p:txBody>
      </p:sp>
      <p:sp>
        <p:nvSpPr>
          <p:cNvPr id="4" name="Content Placeholder 3">
            <a:extLst>
              <a:ext uri="{FF2B5EF4-FFF2-40B4-BE49-F238E27FC236}">
                <a16:creationId xmlns:a16="http://schemas.microsoft.com/office/drawing/2014/main" id="{D367EBDA-F4B0-4468-B25E-FFB65F0E29DE}"/>
              </a:ext>
            </a:extLst>
          </p:cNvPr>
          <p:cNvSpPr>
            <a:spLocks noGrp="1"/>
          </p:cNvSpPr>
          <p:nvPr>
            <p:ph sz="quarter" idx="1"/>
          </p:nvPr>
        </p:nvSpPr>
        <p:spPr>
          <a:xfrm>
            <a:off x="914400" y="2276872"/>
            <a:ext cx="7474024" cy="3742928"/>
          </a:xfrm>
        </p:spPr>
        <p:txBody>
          <a:bodyPr/>
          <a:lstStyle/>
          <a:p>
            <a:r>
              <a:rPr lang="en-US" sz="3400" dirty="0"/>
              <a:t>Greenleaf said that serving each other requires love. He noted that love is undefinable. “But it begins, I believe, with one absolute condition: unlimited liability! As soon as one’s liability for another is qualified to any degree, love is diminished by that much.”</a:t>
            </a:r>
          </a:p>
          <a:p>
            <a:endParaRPr lang="en-US" dirty="0"/>
          </a:p>
        </p:txBody>
      </p:sp>
      <p:pic>
        <p:nvPicPr>
          <p:cNvPr id="6" name="Picture 5" descr="Greenleaf 3.jpg">
            <a:extLst>
              <a:ext uri="{FF2B5EF4-FFF2-40B4-BE49-F238E27FC236}">
                <a16:creationId xmlns:a16="http://schemas.microsoft.com/office/drawing/2014/main" id="{B5CE4F24-52BB-4099-9F63-B91BFC6519FB}"/>
              </a:ext>
            </a:extLst>
          </p:cNvPr>
          <p:cNvPicPr>
            <a:picLocks noChangeAspect="1"/>
          </p:cNvPicPr>
          <p:nvPr/>
        </p:nvPicPr>
        <p:blipFill>
          <a:blip r:embed="rId2" cstate="print"/>
          <a:stretch>
            <a:fillRect/>
          </a:stretch>
        </p:blipFill>
        <p:spPr>
          <a:xfrm>
            <a:off x="5076056" y="404664"/>
            <a:ext cx="1240512" cy="1752600"/>
          </a:xfrm>
          <a:prstGeom prst="rect">
            <a:avLst/>
          </a:prstGeom>
        </p:spPr>
      </p:pic>
    </p:spTree>
    <p:extLst>
      <p:ext uri="{BB962C8B-B14F-4D97-AF65-F5344CB8AC3E}">
        <p14:creationId xmlns:p14="http://schemas.microsoft.com/office/powerpoint/2010/main" val="2504635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l"/>
            <a:r>
              <a:rPr lang="en-US" dirty="0"/>
              <a:t>		  </a:t>
            </a:r>
            <a:r>
              <a:rPr lang="en-US" sz="4200" dirty="0"/>
              <a:t>Lost knowledge</a:t>
            </a:r>
            <a:br>
              <a:rPr lang="en-US" sz="4200" dirty="0"/>
            </a:br>
            <a:r>
              <a:rPr lang="en-US" sz="4200" dirty="0"/>
              <a:t>		  of community</a:t>
            </a:r>
          </a:p>
        </p:txBody>
      </p:sp>
      <p:sp>
        <p:nvSpPr>
          <p:cNvPr id="3" name="Content Placeholder 2"/>
          <p:cNvSpPr>
            <a:spLocks noGrp="1"/>
          </p:cNvSpPr>
          <p:nvPr>
            <p:ph idx="1"/>
          </p:nvPr>
        </p:nvSpPr>
        <p:spPr>
          <a:xfrm>
            <a:off x="457200" y="1981200"/>
            <a:ext cx="8229600" cy="4419600"/>
          </a:xfrm>
        </p:spPr>
        <p:txBody>
          <a:bodyPr/>
          <a:lstStyle/>
          <a:p>
            <a:r>
              <a:rPr lang="en-US" sz="3300" dirty="0"/>
              <a:t>Greenleaf said that the opportunities are tremendous for rediscovering vital lost knowledge about how to live in community…</a:t>
            </a:r>
          </a:p>
          <a:p>
            <a:r>
              <a:rPr lang="en-US" sz="3300" dirty="0"/>
              <a:t>“All that is needed to rebuild community… is for enough servant-leaders to show the way, not by mass movements, but by each servant-leader demonstrating his own unlimited liability for a quite specific community-related group”</a:t>
            </a:r>
          </a:p>
        </p:txBody>
      </p:sp>
      <p:sp>
        <p:nvSpPr>
          <p:cNvPr id="4" name="Slide Number Placeholder 3"/>
          <p:cNvSpPr>
            <a:spLocks noGrp="1"/>
          </p:cNvSpPr>
          <p:nvPr>
            <p:ph type="sldNum" sz="quarter" idx="11"/>
          </p:nvPr>
        </p:nvSpPr>
        <p:spPr/>
        <p:txBody>
          <a:bodyPr/>
          <a:lstStyle/>
          <a:p>
            <a:pPr>
              <a:defRPr/>
            </a:pPr>
            <a:fld id="{46F55E5A-06A1-4024-92E3-E37A303B06C1}" type="slidenum">
              <a:rPr lang="en-US" smtClean="0"/>
              <a:pPr>
                <a:defRPr/>
              </a:pPr>
              <a:t>24</a:t>
            </a:fld>
            <a:endParaRPr lang="en-US"/>
          </a:p>
        </p:txBody>
      </p:sp>
      <p:pic>
        <p:nvPicPr>
          <p:cNvPr id="5" name="Picture 4" descr="Greenleaf 13.jpg"/>
          <p:cNvPicPr>
            <a:picLocks noChangeAspect="1"/>
          </p:cNvPicPr>
          <p:nvPr/>
        </p:nvPicPr>
        <p:blipFill>
          <a:blip r:embed="rId2" cstate="print"/>
          <a:stretch>
            <a:fillRect/>
          </a:stretch>
        </p:blipFill>
        <p:spPr>
          <a:xfrm>
            <a:off x="990600" y="609600"/>
            <a:ext cx="1295002" cy="1143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598"/>
            <a:ext cx="7772400" cy="1371601"/>
          </a:xfrm>
        </p:spPr>
        <p:txBody>
          <a:bodyPr>
            <a:normAutofit/>
          </a:bodyPr>
          <a:lstStyle/>
          <a:p>
            <a:r>
              <a:rPr lang="en-US" dirty="0"/>
              <a:t>	    Identifying and</a:t>
            </a:r>
            <a:br>
              <a:rPr lang="en-US" dirty="0"/>
            </a:br>
            <a:r>
              <a:rPr lang="en-US" dirty="0"/>
              <a:t>	    meeting needs</a:t>
            </a:r>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25</a:t>
            </a:fld>
            <a:endParaRPr lang="en-US"/>
          </a:p>
        </p:txBody>
      </p:sp>
      <p:sp>
        <p:nvSpPr>
          <p:cNvPr id="4" name="Content Placeholder 3"/>
          <p:cNvSpPr>
            <a:spLocks noGrp="1"/>
          </p:cNvSpPr>
          <p:nvPr>
            <p:ph sz="quarter" idx="1"/>
          </p:nvPr>
        </p:nvSpPr>
        <p:spPr>
          <a:xfrm>
            <a:off x="838200" y="2133600"/>
            <a:ext cx="7262192" cy="3886200"/>
          </a:xfrm>
        </p:spPr>
        <p:txBody>
          <a:bodyPr>
            <a:normAutofit lnSpcReduction="10000"/>
          </a:bodyPr>
          <a:lstStyle/>
          <a:p>
            <a:r>
              <a:rPr lang="en-US" sz="3200" dirty="0"/>
              <a:t>Servant-leaders identify and meet the needs of others</a:t>
            </a:r>
          </a:p>
          <a:p>
            <a:r>
              <a:rPr lang="en-US" sz="3200" dirty="0"/>
              <a:t>They identify and meet the needs of colleagues so they can perform at their highest levels</a:t>
            </a:r>
          </a:p>
          <a:p>
            <a:r>
              <a:rPr lang="en-US" sz="3200" dirty="0"/>
              <a:t>They identify and meet the needs of customers so they will be truly served and the organization will succeed</a:t>
            </a:r>
            <a:endParaRPr lang="en-SG" sz="3200" dirty="0"/>
          </a:p>
        </p:txBody>
      </p:sp>
      <p:graphicFrame>
        <p:nvGraphicFramePr>
          <p:cNvPr id="7" name="Object 6">
            <a:extLst>
              <a:ext uri="{FF2B5EF4-FFF2-40B4-BE49-F238E27FC236}">
                <a16:creationId xmlns:a16="http://schemas.microsoft.com/office/drawing/2014/main" id="{D42FF1FE-76BD-47E1-BA98-5A73202734EF}"/>
              </a:ext>
            </a:extLst>
          </p:cNvPr>
          <p:cNvGraphicFramePr>
            <a:graphicFrameLocks noChangeAspect="1"/>
          </p:cNvGraphicFramePr>
          <p:nvPr>
            <p:extLst>
              <p:ext uri="{D42A27DB-BD31-4B8C-83A1-F6EECF244321}">
                <p14:modId xmlns:p14="http://schemas.microsoft.com/office/powerpoint/2010/main" val="3604559743"/>
              </p:ext>
            </p:extLst>
          </p:nvPr>
        </p:nvGraphicFramePr>
        <p:xfrm>
          <a:off x="971600" y="838200"/>
          <a:ext cx="1233532" cy="953184"/>
        </p:xfrm>
        <a:graphic>
          <a:graphicData uri="http://schemas.openxmlformats.org/presentationml/2006/ole">
            <mc:AlternateContent xmlns:mc="http://schemas.openxmlformats.org/markup-compatibility/2006">
              <mc:Choice xmlns:v="urn:schemas-microsoft-com:vml" Requires="v">
                <p:oleObj spid="_x0000_s3106" name="Acrobat Document" r:id="rId3" imgW="7543519" imgH="5829300" progId="AcroExch.Document.DC">
                  <p:embed/>
                </p:oleObj>
              </mc:Choice>
              <mc:Fallback>
                <p:oleObj name="Acrobat Document" r:id="rId3" imgW="7543519" imgH="5829300" progId="AcroExch.Document.DC">
                  <p:embed/>
                  <p:pic>
                    <p:nvPicPr>
                      <p:cNvPr id="6" name="Object 5">
                        <a:extLst>
                          <a:ext uri="{FF2B5EF4-FFF2-40B4-BE49-F238E27FC236}">
                            <a16:creationId xmlns:a16="http://schemas.microsoft.com/office/drawing/2014/main" id="{84D4DCB7-9F9E-493C-8AEF-ADED5079BF36}"/>
                          </a:ext>
                        </a:extLst>
                      </p:cNvPr>
                      <p:cNvPicPr/>
                      <p:nvPr/>
                    </p:nvPicPr>
                    <p:blipFill>
                      <a:blip r:embed="rId4"/>
                      <a:stretch>
                        <a:fillRect/>
                      </a:stretch>
                    </p:blipFill>
                    <p:spPr>
                      <a:xfrm>
                        <a:off x="971600" y="838200"/>
                        <a:ext cx="1233532" cy="953184"/>
                      </a:xfrm>
                      <a:prstGeom prst="rect">
                        <a:avLst/>
                      </a:prstGeom>
                    </p:spPr>
                  </p:pic>
                </p:oleObj>
              </mc:Fallback>
            </mc:AlternateContent>
          </a:graphicData>
        </a:graphic>
      </p:graphicFrame>
    </p:spTree>
    <p:extLst>
      <p:ext uri="{BB962C8B-B14F-4D97-AF65-F5344CB8AC3E}">
        <p14:creationId xmlns:p14="http://schemas.microsoft.com/office/powerpoint/2010/main" val="2807823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a:t>   </a:t>
            </a:r>
            <a:r>
              <a:rPr lang="en-US" sz="4000" dirty="0"/>
              <a:t>Getting it </a:t>
            </a:r>
            <a:r>
              <a:rPr lang="en-US" dirty="0"/>
              <a:t>d</a:t>
            </a:r>
            <a:r>
              <a:rPr lang="en-US" sz="4000" dirty="0"/>
              <a:t>one</a:t>
            </a:r>
            <a:endParaRPr lang="en-SG" sz="4000" dirty="0"/>
          </a:p>
        </p:txBody>
      </p:sp>
      <p:sp>
        <p:nvSpPr>
          <p:cNvPr id="3" name="Content Placeholder 2"/>
          <p:cNvSpPr>
            <a:spLocks noGrp="1"/>
          </p:cNvSpPr>
          <p:nvPr>
            <p:ph idx="1"/>
          </p:nvPr>
        </p:nvSpPr>
        <p:spPr>
          <a:xfrm>
            <a:off x="533400" y="1371600"/>
            <a:ext cx="5715000" cy="5029200"/>
          </a:xfrm>
        </p:spPr>
        <p:txBody>
          <a:bodyPr>
            <a:normAutofit fontScale="92500"/>
          </a:bodyPr>
          <a:lstStyle/>
          <a:p>
            <a:r>
              <a:rPr lang="en-US" sz="3700" dirty="0"/>
              <a:t>Servant-leaders watch, listen, determine what needs to be done, and then take responsibility to </a:t>
            </a:r>
            <a:r>
              <a:rPr lang="en-US" sz="3700" i="1" dirty="0"/>
              <a:t>make sure </a:t>
            </a:r>
            <a:r>
              <a:rPr lang="en-US" sz="3700" dirty="0"/>
              <a:t>it gets done</a:t>
            </a:r>
          </a:p>
          <a:p>
            <a:r>
              <a:rPr lang="en-US" sz="3700" dirty="0"/>
              <a:t>If the servant-leader is not the right person to do what needs to be done, the servant-leader finds someone who </a:t>
            </a:r>
            <a:r>
              <a:rPr lang="en-US" sz="3700" i="1" dirty="0"/>
              <a:t>is</a:t>
            </a:r>
            <a:r>
              <a:rPr lang="en-US" sz="3700" dirty="0"/>
              <a:t> the right person</a:t>
            </a:r>
          </a:p>
          <a:p>
            <a:pPr marL="0" indent="0">
              <a:buNone/>
            </a:pPr>
            <a:r>
              <a:rPr lang="en-US" dirty="0"/>
              <a:t> </a:t>
            </a:r>
            <a:endParaRPr lang="en-SG" dirty="0"/>
          </a:p>
        </p:txBody>
      </p:sp>
      <p:sp>
        <p:nvSpPr>
          <p:cNvPr id="4" name="Slide Number Placeholder 3"/>
          <p:cNvSpPr>
            <a:spLocks noGrp="1"/>
          </p:cNvSpPr>
          <p:nvPr>
            <p:ph type="sldNum" sz="quarter" idx="12"/>
          </p:nvPr>
        </p:nvSpPr>
        <p:spPr/>
        <p:txBody>
          <a:bodyPr/>
          <a:lstStyle/>
          <a:p>
            <a:pPr>
              <a:defRPr/>
            </a:pPr>
            <a:fld id="{46F55E5A-06A1-4024-92E3-E37A303B06C1}" type="slidenum">
              <a:rPr lang="en-US" smtClean="0"/>
              <a:pPr>
                <a:defRPr/>
              </a:pPr>
              <a:t>26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0027" y="2286000"/>
            <a:ext cx="2136647" cy="3200400"/>
          </a:xfrm>
          <a:prstGeom prst="rect">
            <a:avLst/>
          </a:prstGeom>
        </p:spPr>
      </p:pic>
    </p:spTree>
    <p:extLst>
      <p:ext uri="{BB962C8B-B14F-4D97-AF65-F5344CB8AC3E}">
        <p14:creationId xmlns:p14="http://schemas.microsoft.com/office/powerpoint/2010/main" val="3524563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8" y="741123"/>
            <a:ext cx="8686800" cy="1415752"/>
          </a:xfrm>
        </p:spPr>
        <p:txBody>
          <a:bodyPr>
            <a:normAutofit/>
          </a:bodyPr>
          <a:lstStyle/>
          <a:p>
            <a:r>
              <a:rPr lang="en-US" dirty="0"/>
              <a:t>		   </a:t>
            </a:r>
            <a:r>
              <a:rPr lang="en-US" sz="4000" dirty="0"/>
              <a:t>Choosing to be</a:t>
            </a:r>
            <a:br>
              <a:rPr lang="en-US" sz="4000" dirty="0"/>
            </a:br>
            <a:r>
              <a:rPr lang="en-US" sz="4000" dirty="0"/>
              <a:t>		   responsible</a:t>
            </a:r>
            <a:r>
              <a:rPr lang="en-US" dirty="0"/>
              <a:t>	</a:t>
            </a:r>
            <a:endParaRPr lang="en-SG" dirty="0"/>
          </a:p>
        </p:txBody>
      </p:sp>
      <p:sp>
        <p:nvSpPr>
          <p:cNvPr id="3" name="Content Placeholder 2"/>
          <p:cNvSpPr>
            <a:spLocks noGrp="1"/>
          </p:cNvSpPr>
          <p:nvPr>
            <p:ph idx="1"/>
          </p:nvPr>
        </p:nvSpPr>
        <p:spPr>
          <a:xfrm>
            <a:off x="827584" y="2570448"/>
            <a:ext cx="7634808" cy="3641725"/>
          </a:xfrm>
        </p:spPr>
        <p:txBody>
          <a:bodyPr>
            <a:normAutofit/>
          </a:bodyPr>
          <a:lstStyle/>
          <a:p>
            <a:pPr marL="0" indent="0">
              <a:buNone/>
            </a:pPr>
            <a:r>
              <a:rPr lang="en-US" sz="3400" dirty="0"/>
              <a:t>Greenleaf said: “Responsibility is a necessary condition for the wholeness and fullness of life, and a person who cannot assume it may be denied the greatest opportunity which life offers to anyone: to be a whole person, to be right with the world, to belong.”		                 </a:t>
            </a:r>
            <a:endParaRPr lang="en-SG" sz="2400" dirty="0"/>
          </a:p>
        </p:txBody>
      </p:sp>
      <p:sp>
        <p:nvSpPr>
          <p:cNvPr id="4" name="Slide Number Placeholder 3"/>
          <p:cNvSpPr>
            <a:spLocks noGrp="1"/>
          </p:cNvSpPr>
          <p:nvPr>
            <p:ph type="sldNum" sz="quarter" idx="12"/>
          </p:nvPr>
        </p:nvSpPr>
        <p:spPr/>
        <p:txBody>
          <a:bodyPr/>
          <a:lstStyle/>
          <a:p>
            <a:pPr>
              <a:defRPr/>
            </a:pPr>
            <a:fld id="{46F55E5A-06A1-4024-92E3-E37A303B06C1}" type="slidenum">
              <a:rPr lang="en-US" smtClean="0"/>
              <a:pPr>
                <a:defRPr/>
              </a:pPr>
              <a:t>27</a:t>
            </a:fld>
            <a:endParaRPr lang="en-US"/>
          </a:p>
        </p:txBody>
      </p:sp>
      <p:pic>
        <p:nvPicPr>
          <p:cNvPr id="6" name="Picture 5" descr="Greenleaf 3.jpg"/>
          <p:cNvPicPr>
            <a:picLocks noChangeAspect="1"/>
          </p:cNvPicPr>
          <p:nvPr/>
        </p:nvPicPr>
        <p:blipFill>
          <a:blip r:embed="rId2" cstate="print"/>
          <a:stretch>
            <a:fillRect/>
          </a:stretch>
        </p:blipFill>
        <p:spPr>
          <a:xfrm>
            <a:off x="899593" y="533400"/>
            <a:ext cx="1296144" cy="1831198"/>
          </a:xfrm>
          <a:prstGeom prst="rect">
            <a:avLst/>
          </a:prstGeom>
        </p:spPr>
      </p:pic>
    </p:spTree>
    <p:extLst>
      <p:ext uri="{BB962C8B-B14F-4D97-AF65-F5344CB8AC3E}">
        <p14:creationId xmlns:p14="http://schemas.microsoft.com/office/powerpoint/2010/main" val="3360432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Reflection</a:t>
            </a:r>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28</a:t>
            </a:fld>
            <a:endParaRPr lang="en-US"/>
          </a:p>
        </p:txBody>
      </p:sp>
      <p:sp>
        <p:nvSpPr>
          <p:cNvPr id="4" name="Content Placeholder 3"/>
          <p:cNvSpPr>
            <a:spLocks noGrp="1"/>
          </p:cNvSpPr>
          <p:nvPr>
            <p:ph sz="quarter" idx="1"/>
          </p:nvPr>
        </p:nvSpPr>
        <p:spPr>
          <a:xfrm>
            <a:off x="914400" y="3789040"/>
            <a:ext cx="7772400" cy="2383160"/>
          </a:xfrm>
        </p:spPr>
        <p:txBody>
          <a:bodyPr>
            <a:normAutofit/>
          </a:bodyPr>
          <a:lstStyle/>
          <a:p>
            <a:r>
              <a:rPr lang="en-US" sz="3600" dirty="0"/>
              <a:t>For whom or what are you willing to be responsible?</a:t>
            </a:r>
          </a:p>
          <a:p>
            <a:pPr marL="0" indent="0">
              <a:buNone/>
            </a:pPr>
            <a:endParaRPr lang="en-SG"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685925"/>
            <a:ext cx="2628900" cy="17430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769000"/>
            <a:ext cx="610344" cy="531719"/>
          </a:xfrm>
          <a:prstGeom prst="rect">
            <a:avLst/>
          </a:prstGeom>
        </p:spPr>
      </p:pic>
    </p:spTree>
    <p:extLst>
      <p:ext uri="{BB962C8B-B14F-4D97-AF65-F5344CB8AC3E}">
        <p14:creationId xmlns:p14="http://schemas.microsoft.com/office/powerpoint/2010/main" val="4125892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23900"/>
            <a:ext cx="7772400" cy="1143000"/>
          </a:xfrm>
        </p:spPr>
        <p:txBody>
          <a:bodyPr>
            <a:normAutofit fontScale="90000"/>
          </a:bodyPr>
          <a:lstStyle/>
          <a:p>
            <a:r>
              <a:rPr lang="en-US" dirty="0"/>
              <a:t>        </a:t>
            </a:r>
            <a:r>
              <a:rPr lang="en-US" i="1" dirty="0"/>
              <a:t>The Institution as Servant</a:t>
            </a:r>
            <a:br>
              <a:rPr lang="en-US" i="1" dirty="0"/>
            </a:br>
            <a:r>
              <a:rPr lang="en-US" i="1" dirty="0"/>
              <a:t>	 </a:t>
            </a:r>
            <a:r>
              <a:rPr lang="en-US" sz="3600" dirty="0"/>
              <a:t>by Robert Greenleaf</a:t>
            </a:r>
            <a:endParaRPr lang="en-SG" sz="3600"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29</a:t>
            </a:fld>
            <a:endParaRPr lang="en-US"/>
          </a:p>
        </p:txBody>
      </p:sp>
      <p:sp>
        <p:nvSpPr>
          <p:cNvPr id="4" name="Content Placeholder 3"/>
          <p:cNvSpPr>
            <a:spLocks noGrp="1"/>
          </p:cNvSpPr>
          <p:nvPr>
            <p:ph sz="quarter" idx="1"/>
          </p:nvPr>
        </p:nvSpPr>
        <p:spPr>
          <a:xfrm>
            <a:off x="539552" y="1988840"/>
            <a:ext cx="8299648" cy="4488160"/>
          </a:xfrm>
        </p:spPr>
        <p:txBody>
          <a:bodyPr>
            <a:normAutofit/>
          </a:bodyPr>
          <a:lstStyle/>
          <a:p>
            <a:r>
              <a:rPr lang="en-SG" sz="3200" dirty="0"/>
              <a:t>The essay begins with the “credo” regarding how a better society can be built by raising the capacity of existing major institutions to serve</a:t>
            </a:r>
          </a:p>
          <a:p>
            <a:r>
              <a:rPr lang="en-SG" sz="3200" dirty="0"/>
              <a:t>Greenleaf challenged conventional wisdom about hierarchical organizational structures, and argued instead for a “first among equals” model with teams</a:t>
            </a:r>
          </a:p>
          <a:p>
            <a:r>
              <a:rPr lang="en-US" sz="3200" dirty="0"/>
              <a:t>He discussed conceptual and operating talent</a:t>
            </a:r>
          </a:p>
          <a:p>
            <a:r>
              <a:rPr lang="en-US" sz="3200" dirty="0"/>
              <a:t>He also emphasized the role of trustees (boards)</a:t>
            </a:r>
            <a:r>
              <a:rPr lang="en-SG" sz="3500" dirty="0"/>
              <a:t> </a:t>
            </a:r>
            <a:endParaRPr lang="en-S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66700"/>
            <a:ext cx="1018310" cy="1600200"/>
          </a:xfrm>
          <a:prstGeom prst="rect">
            <a:avLst/>
          </a:prstGeom>
        </p:spPr>
      </p:pic>
    </p:spTree>
    <p:extLst>
      <p:ext uri="{BB962C8B-B14F-4D97-AF65-F5344CB8AC3E}">
        <p14:creationId xmlns:p14="http://schemas.microsoft.com/office/powerpoint/2010/main" val="179480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5"/>
            <a:ext cx="8686800" cy="936103"/>
          </a:xfrm>
        </p:spPr>
        <p:txBody>
          <a:bodyPr>
            <a:normAutofit/>
          </a:bodyPr>
          <a:lstStyle/>
          <a:p>
            <a:r>
              <a:rPr lang="en-US" dirty="0"/>
              <a:t>        	   </a:t>
            </a:r>
            <a:r>
              <a:rPr lang="en-US" sz="4000" dirty="0"/>
              <a:t>Modern Movement	 	    </a:t>
            </a:r>
            <a:endParaRPr lang="en-SG" sz="4000" dirty="0"/>
          </a:p>
        </p:txBody>
      </p:sp>
      <p:sp>
        <p:nvSpPr>
          <p:cNvPr id="4" name="Slide Number Placeholder 3"/>
          <p:cNvSpPr>
            <a:spLocks noGrp="1"/>
          </p:cNvSpPr>
          <p:nvPr>
            <p:ph type="sldNum" sz="quarter" idx="12"/>
          </p:nvPr>
        </p:nvSpPr>
        <p:spPr/>
        <p:txBody>
          <a:bodyPr/>
          <a:lstStyle/>
          <a:p>
            <a:pPr>
              <a:defRPr/>
            </a:pPr>
            <a:fld id="{46F55E5A-06A1-4024-92E3-E37A303B06C1}" type="slidenum">
              <a:rPr lang="en-US" smtClean="0"/>
              <a:pPr>
                <a:defRPr/>
              </a:pPr>
              <a:t>3</a:t>
            </a:fld>
            <a:endParaRPr lang="en-US"/>
          </a:p>
        </p:txBody>
      </p:sp>
      <p:sp>
        <p:nvSpPr>
          <p:cNvPr id="3" name="Content Placeholder 2"/>
          <p:cNvSpPr>
            <a:spLocks noGrp="1"/>
          </p:cNvSpPr>
          <p:nvPr>
            <p:ph sz="quarter" idx="1"/>
          </p:nvPr>
        </p:nvSpPr>
        <p:spPr>
          <a:xfrm>
            <a:off x="827584" y="2060848"/>
            <a:ext cx="7632848" cy="4294266"/>
          </a:xfrm>
        </p:spPr>
        <p:txBody>
          <a:bodyPr>
            <a:noAutofit/>
          </a:bodyPr>
          <a:lstStyle/>
          <a:p>
            <a:r>
              <a:rPr lang="en-US" sz="3200" dirty="0"/>
              <a:t>The idea of servant leadership goes back thousands of years, and can be found in a number of traditions</a:t>
            </a:r>
          </a:p>
          <a:p>
            <a:r>
              <a:rPr lang="en-US" sz="3200" dirty="0"/>
              <a:t>However, there is a modern servant leadership movement</a:t>
            </a:r>
          </a:p>
          <a:p>
            <a:r>
              <a:rPr lang="en-US" sz="3200" dirty="0"/>
              <a:t>It was launched in the United States in 1970 by Robert K. Greenleaf, who coined the words “servant-leader” and “servant leadership”</a:t>
            </a:r>
            <a:endParaRPr lang="en-SG" sz="3200" dirty="0"/>
          </a:p>
        </p:txBody>
      </p:sp>
      <p:pic>
        <p:nvPicPr>
          <p:cNvPr id="5" name="Picture 4" descr="Greenleaf 13.jpg"/>
          <p:cNvPicPr>
            <a:picLocks noChangeAspect="1"/>
          </p:cNvPicPr>
          <p:nvPr/>
        </p:nvPicPr>
        <p:blipFill>
          <a:blip r:embed="rId2" cstate="print"/>
          <a:stretch>
            <a:fillRect/>
          </a:stretch>
        </p:blipFill>
        <p:spPr>
          <a:xfrm>
            <a:off x="1043608" y="502886"/>
            <a:ext cx="1584176" cy="1398231"/>
          </a:xfrm>
          <a:prstGeom prst="rect">
            <a:avLst/>
          </a:prstGeom>
        </p:spPr>
      </p:pic>
    </p:spTree>
    <p:extLst>
      <p:ext uri="{BB962C8B-B14F-4D97-AF65-F5344CB8AC3E}">
        <p14:creationId xmlns:p14="http://schemas.microsoft.com/office/powerpoint/2010/main" val="2093312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1143000"/>
          </a:xfrm>
        </p:spPr>
        <p:txBody>
          <a:bodyPr>
            <a:normAutofit fontScale="90000"/>
          </a:bodyPr>
          <a:lstStyle/>
          <a:p>
            <a:pPr algn="l"/>
            <a:r>
              <a:rPr lang="en-US" dirty="0"/>
              <a:t>	        </a:t>
            </a:r>
            <a:r>
              <a:rPr lang="en-US" sz="4400" dirty="0">
                <a:solidFill>
                  <a:schemeClr val="bg1">
                    <a:lumMod val="50000"/>
                  </a:schemeClr>
                </a:solidFill>
              </a:rPr>
              <a:t>Greenleaf Credo</a:t>
            </a:r>
            <a:br>
              <a:rPr lang="en-US" sz="4400" dirty="0">
                <a:solidFill>
                  <a:schemeClr val="bg1">
                    <a:lumMod val="50000"/>
                  </a:schemeClr>
                </a:solidFill>
              </a:rPr>
            </a:br>
            <a:r>
              <a:rPr lang="en-US" sz="4400" dirty="0">
                <a:solidFill>
                  <a:schemeClr val="bg1">
                    <a:lumMod val="50000"/>
                  </a:schemeClr>
                </a:solidFill>
              </a:rPr>
              <a:t>	       </a:t>
            </a:r>
            <a:r>
              <a:rPr lang="en-US" sz="4400" i="1" dirty="0">
                <a:solidFill>
                  <a:schemeClr val="bg1">
                    <a:lumMod val="50000"/>
                  </a:schemeClr>
                </a:solidFill>
              </a:rPr>
              <a:t>The Institution as Servant</a:t>
            </a:r>
          </a:p>
        </p:txBody>
      </p:sp>
      <p:sp>
        <p:nvSpPr>
          <p:cNvPr id="4" name="Slide Number Placeholder 3"/>
          <p:cNvSpPr>
            <a:spLocks noGrp="1"/>
          </p:cNvSpPr>
          <p:nvPr>
            <p:ph type="sldNum" sz="quarter" idx="12"/>
          </p:nvPr>
        </p:nvSpPr>
        <p:spPr/>
        <p:txBody>
          <a:bodyPr/>
          <a:lstStyle/>
          <a:p>
            <a:pPr>
              <a:defRPr/>
            </a:pPr>
            <a:fld id="{F22F0157-00D5-4E25-815D-CC061AAA2F16}" type="slidenum">
              <a:rPr lang="en-US" smtClean="0"/>
              <a:pPr>
                <a:defRPr/>
              </a:pPr>
              <a:t>30</a:t>
            </a:fld>
            <a:endParaRPr lang="en-US"/>
          </a:p>
        </p:txBody>
      </p:sp>
      <p:sp>
        <p:nvSpPr>
          <p:cNvPr id="3" name="Content Placeholder 2"/>
          <p:cNvSpPr>
            <a:spLocks noGrp="1"/>
          </p:cNvSpPr>
          <p:nvPr>
            <p:ph sz="quarter" idx="1"/>
          </p:nvPr>
        </p:nvSpPr>
        <p:spPr>
          <a:xfrm>
            <a:off x="603504" y="2780928"/>
            <a:ext cx="8083296" cy="3600400"/>
          </a:xfrm>
        </p:spPr>
        <p:txBody>
          <a:bodyPr>
            <a:normAutofit fontScale="92500" lnSpcReduction="20000"/>
          </a:bodyPr>
          <a:lstStyle/>
          <a:p>
            <a:pPr marL="0" indent="0">
              <a:buNone/>
            </a:pPr>
            <a:r>
              <a:rPr lang="en-US" sz="3700" dirty="0">
                <a:solidFill>
                  <a:schemeClr val="tx1"/>
                </a:solidFill>
              </a:rPr>
              <a:t>“This is my thesis: caring for persons, the more able and the less able serving each other, is the rock upon which a good society is built. Whereas, until recently, caring was largely person to person, now most of it is mediated through institutions — often large, complex, powerful, impersonal; not always competent; sometimes cor</a:t>
            </a:r>
            <a:r>
              <a:rPr lang="en-US" sz="3600" dirty="0">
                <a:solidFill>
                  <a:schemeClr val="tx1"/>
                </a:solidFill>
              </a:rPr>
              <a:t>rupt.” </a:t>
            </a:r>
          </a:p>
          <a:p>
            <a:pPr>
              <a:buNone/>
            </a:pPr>
            <a:r>
              <a:rPr lang="en-US" sz="3600" dirty="0">
                <a:solidFill>
                  <a:schemeClr val="tx1"/>
                </a:solidFill>
              </a:rPr>
              <a:t> </a:t>
            </a:r>
          </a:p>
          <a:p>
            <a:endParaRPr lang="en-US" dirty="0"/>
          </a:p>
        </p:txBody>
      </p:sp>
      <p:pic>
        <p:nvPicPr>
          <p:cNvPr id="7" name="Picture 6" descr="Greenleaf 3.jpg"/>
          <p:cNvPicPr>
            <a:picLocks noChangeAspect="1"/>
          </p:cNvPicPr>
          <p:nvPr/>
        </p:nvPicPr>
        <p:blipFill>
          <a:blip r:embed="rId2" cstate="print"/>
          <a:stretch>
            <a:fillRect/>
          </a:stretch>
        </p:blipFill>
        <p:spPr>
          <a:xfrm>
            <a:off x="703040" y="620688"/>
            <a:ext cx="1294448" cy="1828800"/>
          </a:xfrm>
          <a:prstGeom prst="rect">
            <a:avLst/>
          </a:prstGeom>
        </p:spPr>
      </p:pic>
    </p:spTree>
    <p:extLst>
      <p:ext uri="{BB962C8B-B14F-4D97-AF65-F5344CB8AC3E}">
        <p14:creationId xmlns:p14="http://schemas.microsoft.com/office/powerpoint/2010/main" val="3556151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72571"/>
            <a:ext cx="8229600" cy="1524000"/>
          </a:xfrm>
        </p:spPr>
        <p:txBody>
          <a:bodyPr>
            <a:normAutofit/>
          </a:bodyPr>
          <a:lstStyle/>
          <a:p>
            <a:pPr algn="l"/>
            <a:r>
              <a:rPr lang="en-US" dirty="0"/>
              <a:t>	         </a:t>
            </a:r>
            <a:r>
              <a:rPr lang="en-US" sz="4000" dirty="0">
                <a:solidFill>
                  <a:schemeClr val="bg1">
                    <a:lumMod val="50000"/>
                  </a:schemeClr>
                </a:solidFill>
              </a:rPr>
              <a:t>Greenleaf Credo</a:t>
            </a:r>
            <a:br>
              <a:rPr lang="en-US" sz="4000" dirty="0">
                <a:solidFill>
                  <a:schemeClr val="bg1">
                    <a:lumMod val="50000"/>
                  </a:schemeClr>
                </a:solidFill>
              </a:rPr>
            </a:br>
            <a:r>
              <a:rPr lang="en-US" sz="4000" dirty="0">
                <a:solidFill>
                  <a:schemeClr val="bg1">
                    <a:lumMod val="50000"/>
                  </a:schemeClr>
                </a:solidFill>
              </a:rPr>
              <a:t>	         </a:t>
            </a:r>
            <a:r>
              <a:rPr lang="en-US" sz="4000" i="1" dirty="0">
                <a:solidFill>
                  <a:schemeClr val="bg1">
                    <a:lumMod val="50000"/>
                  </a:schemeClr>
                </a:solidFill>
              </a:rPr>
              <a:t>The Institution as Servant</a:t>
            </a:r>
          </a:p>
        </p:txBody>
      </p:sp>
      <p:sp>
        <p:nvSpPr>
          <p:cNvPr id="4" name="Slide Number Placeholder 3"/>
          <p:cNvSpPr>
            <a:spLocks noGrp="1"/>
          </p:cNvSpPr>
          <p:nvPr>
            <p:ph type="sldNum" sz="quarter" idx="12"/>
          </p:nvPr>
        </p:nvSpPr>
        <p:spPr/>
        <p:txBody>
          <a:bodyPr/>
          <a:lstStyle/>
          <a:p>
            <a:pPr>
              <a:defRPr/>
            </a:pPr>
            <a:fld id="{F22F0157-00D5-4E25-815D-CC061AAA2F16}" type="slidenum">
              <a:rPr lang="en-US" smtClean="0"/>
              <a:pPr>
                <a:defRPr/>
              </a:pPr>
              <a:t>31</a:t>
            </a:fld>
            <a:endParaRPr lang="en-US"/>
          </a:p>
        </p:txBody>
      </p:sp>
      <p:sp>
        <p:nvSpPr>
          <p:cNvPr id="3" name="Content Placeholder 2"/>
          <p:cNvSpPr>
            <a:spLocks noGrp="1"/>
          </p:cNvSpPr>
          <p:nvPr>
            <p:ph sz="quarter" idx="1"/>
          </p:nvPr>
        </p:nvSpPr>
        <p:spPr>
          <a:xfrm>
            <a:off x="755576" y="2420888"/>
            <a:ext cx="7704856" cy="4114800"/>
          </a:xfrm>
        </p:spPr>
        <p:txBody>
          <a:bodyPr>
            <a:normAutofit/>
          </a:bodyPr>
          <a:lstStyle/>
          <a:p>
            <a:pPr marL="0" indent="0">
              <a:buNone/>
            </a:pPr>
            <a:r>
              <a:rPr lang="en-US" sz="3400" dirty="0">
                <a:solidFill>
                  <a:schemeClr val="tx1"/>
                </a:solidFill>
              </a:rPr>
              <a:t>“If a better society is to be built, one that is more just and more loving, one that provides greater creative opportunity for its people, then the most open course is to </a:t>
            </a:r>
            <a:r>
              <a:rPr lang="en-US" sz="3400" i="1" dirty="0">
                <a:solidFill>
                  <a:schemeClr val="tx1"/>
                </a:solidFill>
              </a:rPr>
              <a:t>raise both the capacity to serve and the very performance as servant </a:t>
            </a:r>
            <a:r>
              <a:rPr lang="en-US" sz="3400" dirty="0">
                <a:solidFill>
                  <a:schemeClr val="tx1"/>
                </a:solidFill>
              </a:rPr>
              <a:t>of existing major institutions by new regenerative forces operating within them.”</a:t>
            </a:r>
          </a:p>
        </p:txBody>
      </p:sp>
      <p:pic>
        <p:nvPicPr>
          <p:cNvPr id="7" name="Picture 6" descr="Greenleaf 3.jpg"/>
          <p:cNvPicPr>
            <a:picLocks noChangeAspect="1"/>
          </p:cNvPicPr>
          <p:nvPr/>
        </p:nvPicPr>
        <p:blipFill>
          <a:blip r:embed="rId2" cstate="print"/>
          <a:stretch>
            <a:fillRect/>
          </a:stretch>
        </p:blipFill>
        <p:spPr>
          <a:xfrm>
            <a:off x="827584" y="376064"/>
            <a:ext cx="1294448" cy="1828800"/>
          </a:xfrm>
          <a:prstGeom prst="rect">
            <a:avLst/>
          </a:prstGeom>
        </p:spPr>
      </p:pic>
    </p:spTree>
    <p:extLst>
      <p:ext uri="{BB962C8B-B14F-4D97-AF65-F5344CB8AC3E}">
        <p14:creationId xmlns:p14="http://schemas.microsoft.com/office/powerpoint/2010/main" val="238296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27088"/>
            <a:ext cx="7772400" cy="1143000"/>
          </a:xfrm>
        </p:spPr>
        <p:txBody>
          <a:bodyPr>
            <a:normAutofit fontScale="90000"/>
          </a:bodyPr>
          <a:lstStyle/>
          <a:p>
            <a:r>
              <a:rPr lang="en-US" dirty="0"/>
              <a:t>	      </a:t>
            </a:r>
            <a:r>
              <a:rPr lang="en-US" sz="4400" dirty="0"/>
              <a:t>Greenleaf’s </a:t>
            </a:r>
            <a:r>
              <a:rPr lang="en-US" sz="4400" dirty="0">
                <a:solidFill>
                  <a:schemeClr val="bg1">
                    <a:lumMod val="50000"/>
                  </a:schemeClr>
                </a:solidFill>
              </a:rPr>
              <a:t>ultimate goal 		      for servant leadership</a:t>
            </a:r>
            <a:endParaRPr lang="en-SG" sz="44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32</a:t>
            </a:fld>
            <a:endParaRPr lang="en-US"/>
          </a:p>
        </p:txBody>
      </p:sp>
      <p:sp>
        <p:nvSpPr>
          <p:cNvPr id="4" name="Content Placeholder 3"/>
          <p:cNvSpPr>
            <a:spLocks noGrp="1"/>
          </p:cNvSpPr>
          <p:nvPr>
            <p:ph sz="quarter" idx="1"/>
          </p:nvPr>
        </p:nvSpPr>
        <p:spPr>
          <a:xfrm>
            <a:off x="914400" y="2133600"/>
            <a:ext cx="7620000" cy="4267200"/>
          </a:xfrm>
        </p:spPr>
        <p:txBody>
          <a:bodyPr>
            <a:normAutofit lnSpcReduction="10000"/>
          </a:bodyPr>
          <a:lstStyle/>
          <a:p>
            <a:r>
              <a:rPr lang="en-US" sz="3400" dirty="0"/>
              <a:t>Servant-leaders help their organizations to become servant-institutions</a:t>
            </a:r>
          </a:p>
          <a:p>
            <a:r>
              <a:rPr lang="en-US" sz="3400" dirty="0"/>
              <a:t>Servant-institutions focus on serving their employees, customers, and communities</a:t>
            </a:r>
          </a:p>
          <a:p>
            <a:r>
              <a:rPr lang="en-US" sz="3400" dirty="0"/>
              <a:t>The quality of our lives will improve, and our society will be more just and loving, more creative and </a:t>
            </a:r>
            <a:r>
              <a:rPr lang="en-US" sz="3400" dirty="0" err="1"/>
              <a:t>productive,with</a:t>
            </a:r>
            <a:r>
              <a:rPr lang="en-US" sz="3400" dirty="0"/>
              <a:t> greater opportunities for its people</a:t>
            </a:r>
          </a:p>
          <a:p>
            <a:pPr marL="0" indent="0">
              <a:buNone/>
            </a:pPr>
            <a:endParaRPr lang="en-S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13602"/>
            <a:ext cx="1368152" cy="1207564"/>
          </a:xfrm>
          <a:prstGeom prst="rect">
            <a:avLst/>
          </a:prstGeom>
        </p:spPr>
      </p:pic>
    </p:spTree>
    <p:extLst>
      <p:ext uri="{BB962C8B-B14F-4D97-AF65-F5344CB8AC3E}">
        <p14:creationId xmlns:p14="http://schemas.microsoft.com/office/powerpoint/2010/main" val="2799708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33</a:t>
            </a:fld>
            <a:endParaRPr lang="en-US"/>
          </a:p>
        </p:txBody>
      </p:sp>
      <p:sp>
        <p:nvSpPr>
          <p:cNvPr id="4" name="Content Placeholder 3"/>
          <p:cNvSpPr>
            <a:spLocks noGrp="1"/>
          </p:cNvSpPr>
          <p:nvPr>
            <p:ph sz="quarter" idx="1"/>
          </p:nvPr>
        </p:nvSpPr>
        <p:spPr>
          <a:xfrm>
            <a:off x="914400" y="4038600"/>
            <a:ext cx="7772400" cy="1981200"/>
          </a:xfrm>
        </p:spPr>
        <p:txBody>
          <a:bodyPr>
            <a:normAutofit/>
          </a:bodyPr>
          <a:lstStyle/>
          <a:p>
            <a:pPr marL="0" indent="0" algn="ctr">
              <a:buNone/>
            </a:pPr>
            <a:r>
              <a:rPr lang="en-US" sz="5000" dirty="0"/>
              <a:t>Comments or questions…</a:t>
            </a:r>
            <a:endParaRPr lang="en-SG" sz="5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700808"/>
            <a:ext cx="1943100" cy="1943100"/>
          </a:xfrm>
          <a:prstGeom prst="rect">
            <a:avLst/>
          </a:prstGeom>
        </p:spPr>
      </p:pic>
    </p:spTree>
    <p:extLst>
      <p:ext uri="{BB962C8B-B14F-4D97-AF65-F5344CB8AC3E}">
        <p14:creationId xmlns:p14="http://schemas.microsoft.com/office/powerpoint/2010/main" val="423613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924074"/>
          </a:xfrm>
        </p:spPr>
        <p:txBody>
          <a:bodyPr>
            <a:normAutofit fontScale="90000"/>
          </a:bodyPr>
          <a:lstStyle/>
          <a:p>
            <a:br>
              <a:rPr lang="en-US" sz="3200" dirty="0"/>
            </a:br>
            <a:r>
              <a:rPr lang="en-US" sz="3200" dirty="0"/>
              <a:t>     		    </a:t>
            </a:r>
            <a:r>
              <a:rPr lang="en-US" sz="4400" dirty="0"/>
              <a:t>Robert K. Greenleaf</a:t>
            </a:r>
            <a:br>
              <a:rPr lang="en-US" sz="4400" dirty="0"/>
            </a:br>
            <a:r>
              <a:rPr lang="en-US" sz="4400" dirty="0"/>
              <a:t>   		   </a:t>
            </a:r>
            <a:r>
              <a:rPr lang="en-US" dirty="0"/>
              <a:t>(1904-1990)</a:t>
            </a:r>
            <a:br>
              <a:rPr lang="en-US" dirty="0"/>
            </a:br>
            <a:r>
              <a:rPr lang="en-US" sz="4400" dirty="0"/>
              <a:t>		   </a:t>
            </a:r>
          </a:p>
        </p:txBody>
      </p:sp>
      <p:sp>
        <p:nvSpPr>
          <p:cNvPr id="4" name="Slide Number Placeholder 3"/>
          <p:cNvSpPr>
            <a:spLocks noGrp="1"/>
          </p:cNvSpPr>
          <p:nvPr>
            <p:ph type="sldNum" sz="quarter" idx="12"/>
          </p:nvPr>
        </p:nvSpPr>
        <p:spPr/>
        <p:txBody>
          <a:bodyPr/>
          <a:lstStyle/>
          <a:p>
            <a:pPr>
              <a:defRPr/>
            </a:pPr>
            <a:fld id="{46F55E5A-06A1-4024-92E3-E37A303B06C1}" type="slidenum">
              <a:rPr lang="en-US" smtClean="0"/>
              <a:pPr>
                <a:defRPr/>
              </a:pPr>
              <a:t>4</a:t>
            </a:fld>
            <a:endParaRPr lang="en-US" dirty="0"/>
          </a:p>
        </p:txBody>
      </p:sp>
      <p:sp>
        <p:nvSpPr>
          <p:cNvPr id="3" name="Content Placeholder 2"/>
          <p:cNvSpPr>
            <a:spLocks noGrp="1"/>
          </p:cNvSpPr>
          <p:nvPr>
            <p:ph sz="quarter" idx="1"/>
          </p:nvPr>
        </p:nvSpPr>
        <p:spPr>
          <a:xfrm>
            <a:off x="533400" y="2438400"/>
            <a:ext cx="8153400" cy="4114800"/>
          </a:xfrm>
        </p:spPr>
        <p:txBody>
          <a:bodyPr>
            <a:noAutofit/>
          </a:bodyPr>
          <a:lstStyle/>
          <a:p>
            <a:r>
              <a:rPr lang="en-US" sz="3200" dirty="0"/>
              <a:t>Greenleaf was born and raised in Indiana</a:t>
            </a:r>
          </a:p>
          <a:p>
            <a:r>
              <a:rPr lang="en-US" sz="3200" dirty="0"/>
              <a:t>While he was growing up, a huge change was taking place in the world, brought about by the rise of corporations in the late nineteenth and early twentieth centuries</a:t>
            </a:r>
          </a:p>
          <a:p>
            <a:r>
              <a:rPr lang="en-US" sz="3200" dirty="0"/>
              <a:t>Corporations were growing in their importance and impact on society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76672"/>
            <a:ext cx="1250012" cy="1788097"/>
          </a:xfrm>
          <a:prstGeom prst="rect">
            <a:avLst/>
          </a:prstGeom>
        </p:spPr>
      </p:pic>
    </p:spTree>
    <p:extLst>
      <p:ext uri="{BB962C8B-B14F-4D97-AF65-F5344CB8AC3E}">
        <p14:creationId xmlns:p14="http://schemas.microsoft.com/office/powerpoint/2010/main" val="428358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342" y="609600"/>
            <a:ext cx="8001000" cy="1143000"/>
          </a:xfrm>
        </p:spPr>
        <p:txBody>
          <a:bodyPr>
            <a:noAutofit/>
          </a:bodyPr>
          <a:lstStyle/>
          <a:p>
            <a:r>
              <a:rPr lang="en-US" dirty="0"/>
              <a:t>Change from within</a:t>
            </a:r>
            <a:br>
              <a:rPr lang="en-US" dirty="0"/>
            </a:br>
            <a:r>
              <a:rPr lang="en-US" dirty="0"/>
              <a:t>the organization</a:t>
            </a:r>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5</a:t>
            </a:fld>
            <a:endParaRPr lang="en-US"/>
          </a:p>
        </p:txBody>
      </p:sp>
      <p:sp>
        <p:nvSpPr>
          <p:cNvPr id="4" name="Content Placeholder 3"/>
          <p:cNvSpPr>
            <a:spLocks noGrp="1"/>
          </p:cNvSpPr>
          <p:nvPr>
            <p:ph sz="quarter" idx="1"/>
          </p:nvPr>
        </p:nvSpPr>
        <p:spPr>
          <a:xfrm>
            <a:off x="533400" y="1905000"/>
            <a:ext cx="8143056" cy="4343400"/>
          </a:xfrm>
        </p:spPr>
        <p:txBody>
          <a:bodyPr>
            <a:normAutofit fontScale="92500"/>
          </a:bodyPr>
          <a:lstStyle/>
          <a:p>
            <a:r>
              <a:rPr lang="en-US" sz="3500" dirty="0"/>
              <a:t>While a student at Carleton College in the 1920s, Greenleaf was influenced by a professor who pointed out that big institutions were not serving well, and can only be changed and made to serve by leaders </a:t>
            </a:r>
            <a:r>
              <a:rPr lang="en-US" sz="3500" i="1" dirty="0"/>
              <a:t>within</a:t>
            </a:r>
            <a:r>
              <a:rPr lang="en-US" sz="3500" dirty="0"/>
              <a:t> the organization who know how to do it and </a:t>
            </a:r>
            <a:r>
              <a:rPr lang="en-US" sz="3500" i="1" dirty="0"/>
              <a:t>want</a:t>
            </a:r>
            <a:r>
              <a:rPr lang="en-US" sz="3500" dirty="0"/>
              <a:t> to do it</a:t>
            </a:r>
          </a:p>
          <a:p>
            <a:r>
              <a:rPr lang="en-US" sz="3500" dirty="0"/>
              <a:t>Greenleaf took his professor’s advice and decided to focus on changing an institution from the inside</a:t>
            </a:r>
          </a:p>
          <a:p>
            <a:endParaRPr lang="en-US" sz="3500" dirty="0"/>
          </a:p>
          <a:p>
            <a:endParaRPr lang="en-S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81000"/>
            <a:ext cx="1196340" cy="1219200"/>
          </a:xfrm>
          <a:prstGeom prst="rect">
            <a:avLst/>
          </a:prstGeom>
        </p:spPr>
      </p:pic>
    </p:spTree>
    <p:extLst>
      <p:ext uri="{BB962C8B-B14F-4D97-AF65-F5344CB8AC3E}">
        <p14:creationId xmlns:p14="http://schemas.microsoft.com/office/powerpoint/2010/main" val="103236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077200" cy="1295400"/>
          </a:xfrm>
        </p:spPr>
        <p:txBody>
          <a:bodyPr>
            <a:noAutofit/>
          </a:bodyPr>
          <a:lstStyle/>
          <a:p>
            <a:r>
              <a:rPr lang="en-US" dirty="0"/>
              <a:t>Change from within</a:t>
            </a:r>
            <a:br>
              <a:rPr lang="en-US" dirty="0"/>
            </a:br>
            <a:r>
              <a:rPr lang="en-US" dirty="0"/>
              <a:t>the organization</a:t>
            </a:r>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6</a:t>
            </a:fld>
            <a:endParaRPr lang="en-US"/>
          </a:p>
        </p:txBody>
      </p:sp>
      <p:sp>
        <p:nvSpPr>
          <p:cNvPr id="4" name="Content Placeholder 3"/>
          <p:cNvSpPr>
            <a:spLocks noGrp="1"/>
          </p:cNvSpPr>
          <p:nvPr>
            <p:ph sz="quarter" idx="1"/>
          </p:nvPr>
        </p:nvSpPr>
        <p:spPr>
          <a:xfrm>
            <a:off x="533400" y="2362200"/>
            <a:ext cx="8153400" cy="4038600"/>
          </a:xfrm>
        </p:spPr>
        <p:txBody>
          <a:bodyPr>
            <a:noAutofit/>
          </a:bodyPr>
          <a:lstStyle/>
          <a:p>
            <a:r>
              <a:rPr lang="en-US" sz="3200" dirty="0"/>
              <a:t>Greenleaf served AT&amp; T from1926-1964</a:t>
            </a:r>
          </a:p>
          <a:p>
            <a:r>
              <a:rPr lang="en-US" sz="3200" dirty="0"/>
              <a:t>During that time, AT&amp;T was the largest or one of the largest corporations in the world (more than a million employees)</a:t>
            </a:r>
          </a:p>
          <a:p>
            <a:r>
              <a:rPr lang="en-US" sz="3200" dirty="0"/>
              <a:t>Greenleaf started by digging holes for telephone poles, then became involved in teaching, training, and personnel assessment</a:t>
            </a:r>
          </a:p>
          <a:p>
            <a:endParaRPr lang="en-US" sz="31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54372"/>
            <a:ext cx="1066800" cy="1521758"/>
          </a:xfrm>
          <a:prstGeom prst="rect">
            <a:avLst/>
          </a:prstGeom>
        </p:spPr>
      </p:pic>
    </p:spTree>
    <p:extLst>
      <p:ext uri="{BB962C8B-B14F-4D97-AF65-F5344CB8AC3E}">
        <p14:creationId xmlns:p14="http://schemas.microsoft.com/office/powerpoint/2010/main" val="261484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8001000" cy="944562"/>
          </a:xfrm>
        </p:spPr>
        <p:txBody>
          <a:bodyPr/>
          <a:lstStyle/>
          <a:p>
            <a:r>
              <a:rPr lang="en-US" dirty="0"/>
              <a:t>Robert K. Greenleaf</a:t>
            </a:r>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7</a:t>
            </a:fld>
            <a:endParaRPr lang="en-US"/>
          </a:p>
        </p:txBody>
      </p:sp>
      <p:sp>
        <p:nvSpPr>
          <p:cNvPr id="4" name="Content Placeholder 3"/>
          <p:cNvSpPr>
            <a:spLocks noGrp="1"/>
          </p:cNvSpPr>
          <p:nvPr>
            <p:ph sz="quarter" idx="1"/>
          </p:nvPr>
        </p:nvSpPr>
        <p:spPr>
          <a:xfrm>
            <a:off x="539552" y="2190634"/>
            <a:ext cx="6019800" cy="3703572"/>
          </a:xfrm>
        </p:spPr>
        <p:txBody>
          <a:bodyPr>
            <a:normAutofit lnSpcReduction="10000"/>
          </a:bodyPr>
          <a:lstStyle/>
          <a:p>
            <a:r>
              <a:rPr lang="en-US" sz="3400" dirty="0"/>
              <a:t>Eventually, Greenleaf became AT&amp;T’s Director of Management Research </a:t>
            </a:r>
          </a:p>
          <a:p>
            <a:r>
              <a:rPr lang="en-US" sz="3400" dirty="0"/>
              <a:t>It was his job to teach and train leaders and managers of one of the world’s largest corporations to be as effective as possible</a:t>
            </a:r>
          </a:p>
          <a:p>
            <a:endParaRPr lang="en-S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2214917"/>
            <a:ext cx="1848793" cy="2667000"/>
          </a:xfrm>
          <a:prstGeom prst="rect">
            <a:avLst/>
          </a:prstGeom>
        </p:spPr>
      </p:pic>
    </p:spTree>
    <p:extLst>
      <p:ext uri="{BB962C8B-B14F-4D97-AF65-F5344CB8AC3E}">
        <p14:creationId xmlns:p14="http://schemas.microsoft.com/office/powerpoint/2010/main" val="276398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274638"/>
            <a:ext cx="8083296" cy="1401762"/>
          </a:xfrm>
        </p:spPr>
        <p:txBody>
          <a:bodyPr>
            <a:normAutofit/>
          </a:bodyPr>
          <a:lstStyle/>
          <a:p>
            <a:r>
              <a:rPr lang="en-US" dirty="0"/>
              <a:t>Teaching and</a:t>
            </a:r>
            <a:br>
              <a:rPr lang="en-US" dirty="0"/>
            </a:br>
            <a:r>
              <a:rPr lang="en-US" dirty="0"/>
              <a:t>consulting</a:t>
            </a:r>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8</a:t>
            </a:fld>
            <a:endParaRPr lang="en-US"/>
          </a:p>
        </p:txBody>
      </p:sp>
      <p:sp>
        <p:nvSpPr>
          <p:cNvPr id="4" name="Content Placeholder 3"/>
          <p:cNvSpPr>
            <a:spLocks noGrp="1"/>
          </p:cNvSpPr>
          <p:nvPr>
            <p:ph sz="quarter" idx="1"/>
          </p:nvPr>
        </p:nvSpPr>
        <p:spPr>
          <a:xfrm>
            <a:off x="457200" y="1828800"/>
            <a:ext cx="8363272" cy="4724400"/>
          </a:xfrm>
        </p:spPr>
        <p:txBody>
          <a:bodyPr>
            <a:noAutofit/>
          </a:bodyPr>
          <a:lstStyle/>
          <a:p>
            <a:r>
              <a:rPr lang="en-US" sz="3100" dirty="0"/>
              <a:t>He taught at Dartmouth, Harvard Business School, MIT,  University of Virginia, Salzburg Seminar</a:t>
            </a:r>
          </a:p>
          <a:p>
            <a:r>
              <a:rPr lang="en-US" sz="3100" dirty="0"/>
              <a:t>He helped Thomas Watson, Jr, reorganize IBM</a:t>
            </a:r>
          </a:p>
          <a:p>
            <a:r>
              <a:rPr lang="en-US" sz="3100" dirty="0"/>
              <a:t>He was a consultant to the Ford Foundation (including work in India), Lilly Endowment, Mead Corporation, Sister of Mercy Health Corporation, American Institute of Certified Public Accountants</a:t>
            </a:r>
          </a:p>
          <a:p>
            <a:r>
              <a:rPr lang="en-US" sz="3100" dirty="0"/>
              <a:t>His consulting advice led to the establishment of the Center for Creative Leadership</a:t>
            </a:r>
            <a:endParaRPr lang="en-SG" sz="3100" dirty="0"/>
          </a:p>
        </p:txBody>
      </p:sp>
      <p:pic>
        <p:nvPicPr>
          <p:cNvPr id="5" name="Picture 4" descr="RKGDESK"/>
          <p:cNvPicPr>
            <a:picLocks noChangeAspect="1" noChangeArrowheads="1"/>
          </p:cNvPicPr>
          <p:nvPr/>
        </p:nvPicPr>
        <p:blipFill>
          <a:blip r:embed="rId2" cstate="print">
            <a:lum bright="24000" contrast="36000"/>
          </a:blip>
          <a:srcRect r="21053" b="1778"/>
          <a:stretch>
            <a:fillRect/>
          </a:stretch>
        </p:blipFill>
        <p:spPr>
          <a:xfrm>
            <a:off x="3876835" y="394474"/>
            <a:ext cx="1681157" cy="1281926"/>
          </a:xfrm>
          <a:prstGeom prst="rect">
            <a:avLst/>
          </a:prstGeom>
          <a:noFill/>
          <a:ln cap="flat">
            <a:solidFill>
              <a:schemeClr val="tx1"/>
            </a:solidFill>
            <a:headEnd type="none" w="med" len="med"/>
            <a:tailEnd type="none" w="med" len="med"/>
          </a:ln>
        </p:spPr>
      </p:pic>
    </p:spTree>
    <p:extLst>
      <p:ext uri="{BB962C8B-B14F-4D97-AF65-F5344CB8AC3E}">
        <p14:creationId xmlns:p14="http://schemas.microsoft.com/office/powerpoint/2010/main" val="146997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38200"/>
            <a:ext cx="7634808" cy="1295400"/>
          </a:xfrm>
        </p:spPr>
        <p:txBody>
          <a:bodyPr>
            <a:noAutofit/>
          </a:bodyPr>
          <a:lstStyle/>
          <a:p>
            <a:r>
              <a:rPr lang="en-US" dirty="0"/>
              <a:t>The most </a:t>
            </a:r>
            <a:br>
              <a:rPr lang="en-US" dirty="0"/>
            </a:br>
            <a:r>
              <a:rPr lang="en-US" dirty="0"/>
              <a:t>effective leaders</a:t>
            </a:r>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9</a:t>
            </a:fld>
            <a:endParaRPr lang="en-US"/>
          </a:p>
        </p:txBody>
      </p:sp>
      <p:sp>
        <p:nvSpPr>
          <p:cNvPr id="4" name="Content Placeholder 3"/>
          <p:cNvSpPr>
            <a:spLocks noGrp="1"/>
          </p:cNvSpPr>
          <p:nvPr>
            <p:ph sz="quarter" idx="1"/>
          </p:nvPr>
        </p:nvSpPr>
        <p:spPr>
          <a:xfrm>
            <a:off x="685800" y="2514600"/>
            <a:ext cx="7848600" cy="3810000"/>
          </a:xfrm>
        </p:spPr>
        <p:txBody>
          <a:bodyPr>
            <a:normAutofit lnSpcReduction="10000"/>
          </a:bodyPr>
          <a:lstStyle/>
          <a:p>
            <a:r>
              <a:rPr lang="en-US" sz="3500" dirty="0"/>
              <a:t>Reflecting on his experience while training and educating the leaders of AT&amp;T, Greenleaf concluded that the most </a:t>
            </a:r>
            <a:r>
              <a:rPr lang="en-US" sz="3500" i="1" dirty="0"/>
              <a:t>effective</a:t>
            </a:r>
            <a:r>
              <a:rPr lang="en-US" sz="3500" dirty="0"/>
              <a:t> leaders were those who focused on serving their colleagues and customers</a:t>
            </a:r>
          </a:p>
          <a:p>
            <a:r>
              <a:rPr lang="en-US" sz="3500" dirty="0"/>
              <a:t>For Greenleaf, this was not a theory, it was a conclusion based on practical experience</a:t>
            </a:r>
          </a:p>
          <a:p>
            <a:pPr marL="0" indent="0">
              <a:buNone/>
            </a:pPr>
            <a:endParaRPr lang="en-SG" sz="3200" dirty="0"/>
          </a:p>
        </p:txBody>
      </p:sp>
      <p:pic>
        <p:nvPicPr>
          <p:cNvPr id="5" name="Picture 4" descr="Greenleaf 13.jpg"/>
          <p:cNvPicPr>
            <a:picLocks noChangeAspect="1"/>
          </p:cNvPicPr>
          <p:nvPr/>
        </p:nvPicPr>
        <p:blipFill>
          <a:blip r:embed="rId2" cstate="print"/>
          <a:stretch>
            <a:fillRect/>
          </a:stretch>
        </p:blipFill>
        <p:spPr>
          <a:xfrm>
            <a:off x="5410200" y="762000"/>
            <a:ext cx="1676400" cy="1479631"/>
          </a:xfrm>
          <a:prstGeom prst="rect">
            <a:avLst/>
          </a:prstGeom>
        </p:spPr>
      </p:pic>
    </p:spTree>
    <p:extLst>
      <p:ext uri="{BB962C8B-B14F-4D97-AF65-F5344CB8AC3E}">
        <p14:creationId xmlns:p14="http://schemas.microsoft.com/office/powerpoint/2010/main" val="2028079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3325</TotalTime>
  <Words>1766</Words>
  <Application>Microsoft Office PowerPoint</Application>
  <PresentationFormat>On-screen Show (4:3)</PresentationFormat>
  <Paragraphs>137</Paragraphs>
  <Slides>33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Calibri</vt:lpstr>
      <vt:lpstr>Franklin Gothic Book</vt:lpstr>
      <vt:lpstr>Perpetua</vt:lpstr>
      <vt:lpstr>Wingdings</vt:lpstr>
      <vt:lpstr>Wingdings 2</vt:lpstr>
      <vt:lpstr>Equity</vt:lpstr>
      <vt:lpstr>Acrobat Document</vt:lpstr>
      <vt:lpstr>5- The Modern Servant Leadership Movement</vt:lpstr>
      <vt:lpstr>PowerPoint Presentation</vt:lpstr>
      <vt:lpstr>            Modern Movement       </vt:lpstr>
      <vt:lpstr>            Robert K. Greenleaf         (1904-1990)      </vt:lpstr>
      <vt:lpstr>Change from within the organization</vt:lpstr>
      <vt:lpstr>Change from within the organization</vt:lpstr>
      <vt:lpstr>Robert K. Greenleaf</vt:lpstr>
      <vt:lpstr>Teaching and consulting</vt:lpstr>
      <vt:lpstr>The most  effective leaders</vt:lpstr>
      <vt:lpstr>Greenleaf’s major works on servant leadership</vt:lpstr>
      <vt:lpstr>      The Servant as Leader</vt:lpstr>
      <vt:lpstr>     Servant Leadership (1977)</vt:lpstr>
      <vt:lpstr>   The Servant as Leader</vt:lpstr>
      <vt:lpstr>The Story of Leo</vt:lpstr>
      <vt:lpstr>The Story of Leo</vt:lpstr>
      <vt:lpstr>  Defining the   servant-leader</vt:lpstr>
      <vt:lpstr>Leo: Servant first</vt:lpstr>
      <vt:lpstr>        Servant-first         vs leader first</vt:lpstr>
      <vt:lpstr>     The difference</vt:lpstr>
      <vt:lpstr>  The Best Test</vt:lpstr>
      <vt:lpstr>       Caring for the             least privileged </vt:lpstr>
      <vt:lpstr>   Growing people</vt:lpstr>
      <vt:lpstr>Unlimited liability</vt:lpstr>
      <vt:lpstr>    Lost knowledge     of community</vt:lpstr>
      <vt:lpstr>     Identifying and      meeting needs</vt:lpstr>
      <vt:lpstr>   Getting it done</vt:lpstr>
      <vt:lpstr>     Choosing to be      responsible </vt:lpstr>
      <vt:lpstr>Personal Reflection</vt:lpstr>
      <vt:lpstr>        The Institution as Servant   by Robert Greenleaf</vt:lpstr>
      <vt:lpstr>         Greenleaf Credo         The Institution as Servant</vt:lpstr>
      <vt:lpstr>          Greenleaf Credo           The Institution as Servant</vt:lpstr>
      <vt:lpstr>       Greenleaf’s ultimate goal         for servant leadership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 Leader: Serving by Leading</dc:title>
  <dc:creator>660s-345411g</dc:creator>
  <cp:lastModifiedBy>Kent Keith</cp:lastModifiedBy>
  <cp:revision>450</cp:revision>
  <cp:lastPrinted>2017-01-20T18:15:51Z</cp:lastPrinted>
  <dcterms:created xsi:type="dcterms:W3CDTF">2014-07-07T09:52:17Z</dcterms:created>
  <dcterms:modified xsi:type="dcterms:W3CDTF">2022-05-24T02:07:13Z</dcterms:modified>
</cp:coreProperties>
</file>