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34"/>
  </p:notesMasterIdLst>
  <p:handoutMasterIdLst>
    <p:handoutMasterId r:id="rId35"/>
  </p:handoutMasterIdLst>
  <p:sldIdLst>
    <p:sldId id="2102" r:id="rId2"/>
    <p:sldId id="2103" r:id="rId3"/>
    <p:sldId id="681" r:id="rId4"/>
    <p:sldId id="682" r:id="rId5"/>
    <p:sldId id="981" r:id="rId6"/>
    <p:sldId id="1072" r:id="rId7"/>
    <p:sldId id="1074" r:id="rId8"/>
    <p:sldId id="736" r:id="rId9"/>
    <p:sldId id="725" r:id="rId10"/>
    <p:sldId id="799" r:id="rId11"/>
    <p:sldId id="965" r:id="rId12"/>
    <p:sldId id="964" r:id="rId13"/>
    <p:sldId id="966" r:id="rId14"/>
    <p:sldId id="892" r:id="rId15"/>
    <p:sldId id="835" r:id="rId16"/>
    <p:sldId id="685" r:id="rId17"/>
    <p:sldId id="688" r:id="rId18"/>
    <p:sldId id="1031" r:id="rId19"/>
    <p:sldId id="834" r:id="rId20"/>
    <p:sldId id="603" r:id="rId21"/>
    <p:sldId id="891" r:id="rId22"/>
    <p:sldId id="837" r:id="rId23"/>
    <p:sldId id="691" r:id="rId24"/>
    <p:sldId id="2023" r:id="rId25"/>
    <p:sldId id="739" r:id="rId26"/>
    <p:sldId id="735" r:id="rId27"/>
    <p:sldId id="715" r:id="rId28"/>
    <p:sldId id="814" r:id="rId29"/>
    <p:sldId id="820" r:id="rId30"/>
    <p:sldId id="821" r:id="rId31"/>
    <p:sldId id="890" r:id="rId32"/>
    <p:sldId id="838" r:id="rId3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Garamond" pitchFamily="18" charset="0"/>
        <a:ea typeface="ＭＳ Ｐゴシック" pitchFamily="34" charset="-128"/>
        <a:cs typeface="+mn-cs"/>
      </a:defRPr>
    </a:lvl1pPr>
    <a:lvl2pPr marL="457200" algn="l" rtl="0" fontAlgn="base">
      <a:spcBef>
        <a:spcPct val="0"/>
      </a:spcBef>
      <a:spcAft>
        <a:spcPct val="0"/>
      </a:spcAft>
      <a:defRPr kern="1200">
        <a:solidFill>
          <a:schemeClr val="tx1"/>
        </a:solidFill>
        <a:latin typeface="Garamond" pitchFamily="18" charset="0"/>
        <a:ea typeface="ＭＳ Ｐゴシック" pitchFamily="34" charset="-128"/>
        <a:cs typeface="+mn-cs"/>
      </a:defRPr>
    </a:lvl2pPr>
    <a:lvl3pPr marL="914400" algn="l" rtl="0" fontAlgn="base">
      <a:spcBef>
        <a:spcPct val="0"/>
      </a:spcBef>
      <a:spcAft>
        <a:spcPct val="0"/>
      </a:spcAft>
      <a:defRPr kern="1200">
        <a:solidFill>
          <a:schemeClr val="tx1"/>
        </a:solidFill>
        <a:latin typeface="Garamond" pitchFamily="18"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aramond" pitchFamily="18"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aramond" pitchFamily="18" charset="0"/>
        <a:ea typeface="ＭＳ Ｐゴシック" pitchFamily="34" charset="-128"/>
        <a:cs typeface="+mn-cs"/>
      </a:defRPr>
    </a:lvl5pPr>
    <a:lvl6pPr marL="2286000" algn="l" defTabSz="914400" rtl="0" eaLnBrk="1" latinLnBrk="0" hangingPunct="1">
      <a:defRPr kern="1200">
        <a:solidFill>
          <a:schemeClr val="tx1"/>
        </a:solidFill>
        <a:latin typeface="Garamond" pitchFamily="18" charset="0"/>
        <a:ea typeface="ＭＳ Ｐゴシック" pitchFamily="34" charset="-128"/>
        <a:cs typeface="+mn-cs"/>
      </a:defRPr>
    </a:lvl6pPr>
    <a:lvl7pPr marL="2743200" algn="l" defTabSz="914400" rtl="0" eaLnBrk="1" latinLnBrk="0" hangingPunct="1">
      <a:defRPr kern="1200">
        <a:solidFill>
          <a:schemeClr val="tx1"/>
        </a:solidFill>
        <a:latin typeface="Garamond" pitchFamily="18" charset="0"/>
        <a:ea typeface="ＭＳ Ｐゴシック" pitchFamily="34" charset="-128"/>
        <a:cs typeface="+mn-cs"/>
      </a:defRPr>
    </a:lvl7pPr>
    <a:lvl8pPr marL="3200400" algn="l" defTabSz="914400" rtl="0" eaLnBrk="1" latinLnBrk="0" hangingPunct="1">
      <a:defRPr kern="1200">
        <a:solidFill>
          <a:schemeClr val="tx1"/>
        </a:solidFill>
        <a:latin typeface="Garamond" pitchFamily="18" charset="0"/>
        <a:ea typeface="ＭＳ Ｐゴシック" pitchFamily="34" charset="-128"/>
        <a:cs typeface="+mn-cs"/>
      </a:defRPr>
    </a:lvl8pPr>
    <a:lvl9pPr marL="3657600" algn="l" defTabSz="914400" rtl="0" eaLnBrk="1" latinLnBrk="0" hangingPunct="1">
      <a:defRPr kern="1200">
        <a:solidFill>
          <a:schemeClr val="tx1"/>
        </a:solidFill>
        <a:latin typeface="Garamond"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2094" y="41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3315" name="Rectangle 3"/>
          <p:cNvSpPr>
            <a:spLocks noGrp="1" noChangeArrowheads="1"/>
          </p:cNvSpPr>
          <p:nvPr>
            <p:ph type="dt" sz="quarter" idx="1"/>
          </p:nvPr>
        </p:nvSpPr>
        <p:spPr bwMode="auto">
          <a:xfrm>
            <a:off x="3970938"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endParaRPr lang="en-US"/>
          </a:p>
        </p:txBody>
      </p:sp>
      <p:sp>
        <p:nvSpPr>
          <p:cNvPr id="13316" name="Rectangle 4"/>
          <p:cNvSpPr>
            <a:spLocks noGrp="1" noChangeArrowheads="1"/>
          </p:cNvSpPr>
          <p:nvPr>
            <p:ph type="ftr" sz="quarter" idx="2"/>
          </p:nvPr>
        </p:nvSpPr>
        <p:spPr bwMode="auto">
          <a:xfrm>
            <a:off x="1"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3317"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fld id="{D3B718CD-8D35-4C28-957C-FF5ED5B8471A}" type="slidenum">
              <a:rPr lang="en-US"/>
              <a:pPr>
                <a:defRPr/>
              </a:pPr>
              <a:t>‹#›</a:t>
            </a:fld>
            <a:endParaRPr lang="en-US"/>
          </a:p>
        </p:txBody>
      </p:sp>
    </p:spTree>
    <p:extLst>
      <p:ext uri="{BB962C8B-B14F-4D97-AF65-F5344CB8AC3E}">
        <p14:creationId xmlns:p14="http://schemas.microsoft.com/office/powerpoint/2010/main" val="274504550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6387" name="Rectangle 3"/>
          <p:cNvSpPr>
            <a:spLocks noGrp="1" noChangeArrowheads="1"/>
          </p:cNvSpPr>
          <p:nvPr>
            <p:ph type="dt" idx="1"/>
          </p:nvPr>
        </p:nvSpPr>
        <p:spPr bwMode="auto">
          <a:xfrm>
            <a:off x="3970938" y="1"/>
            <a:ext cx="303784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2688" y="698500"/>
            <a:ext cx="4645025" cy="3484563"/>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1"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ＭＳ Ｐゴシック" pitchFamily="-106" charset="-128"/>
                <a:cs typeface="+mn-cs"/>
              </a:defRPr>
            </a:lvl1pPr>
          </a:lstStyle>
          <a:p>
            <a:pPr>
              <a:defRPr/>
            </a:pPr>
            <a:endParaRPr lang="en-US"/>
          </a:p>
        </p:txBody>
      </p:sp>
      <p:sp>
        <p:nvSpPr>
          <p:cNvPr id="16391"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ea typeface="ＭＳ Ｐゴシック" pitchFamily="-106" charset="-128"/>
                <a:cs typeface="+mn-cs"/>
              </a:defRPr>
            </a:lvl1pPr>
          </a:lstStyle>
          <a:p>
            <a:pPr>
              <a:defRPr/>
            </a:pPr>
            <a:fld id="{073EC78F-FBA7-4AE5-AAAA-24069B464936}" type="slidenum">
              <a:rPr lang="en-US"/>
              <a:pPr>
                <a:defRPr/>
              </a:pPr>
              <a:t>‹#›</a:t>
            </a:fld>
            <a:endParaRPr lang="en-US"/>
          </a:p>
        </p:txBody>
      </p:sp>
    </p:spTree>
    <p:extLst>
      <p:ext uri="{BB962C8B-B14F-4D97-AF65-F5344CB8AC3E}">
        <p14:creationId xmlns:p14="http://schemas.microsoft.com/office/powerpoint/2010/main" val="428114518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06"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7FAB9D1F-3E92-4DAF-808B-BD4899976738}" type="slidenum">
              <a:rPr lang="en-US" smtClean="0"/>
              <a:pPr>
                <a:defRPr/>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66DCB35-D024-44E5-87B3-3A2C5896D315}"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5AF3238-8352-406A-BFE0-39DA0842962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C04C123-9A66-4B12-87A1-53D10D9472BC}"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5453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FDDF30F-97E8-40B6-B0A3-C24EFC9EA040}" type="slidenum">
              <a:rPr lang="en-US" smtClean="0"/>
              <a:pPr>
                <a:defRPr/>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pPr>
              <a:defRPr/>
            </a:pPr>
            <a:fld id="{9698AD4A-7B2E-4388-A533-727A874FF666}"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C79C13D-6C16-4087-897C-BF7A3B909443}" type="slidenum">
              <a:rPr lang="en-US" smtClean="0"/>
              <a:pPr>
                <a:defRPr/>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26865953-2A6A-4FAC-B226-1FD69AE81454}" type="slidenum">
              <a:rPr lang="en-US" smtClean="0"/>
              <a:pPr>
                <a:defRPr/>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617725AF-A3AB-4F78-AA63-F6CD2E7651F8}"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BB133F8A-40BF-467C-A9B4-0BDA82B1268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95C8B1-A5AE-4819-B458-63DD5C5254BB}" type="slidenum">
              <a:rPr lang="en-US" smtClean="0"/>
              <a:pPr>
                <a:defRPr/>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US"/>
          </a:p>
        </p:txBody>
      </p:sp>
      <p:sp>
        <p:nvSpPr>
          <p:cNvPr id="7" name="Slide Number Placeholder 6"/>
          <p:cNvSpPr>
            <a:spLocks noGrp="1"/>
          </p:cNvSpPr>
          <p:nvPr>
            <p:ph type="sldNum" sz="quarter" idx="12"/>
          </p:nvPr>
        </p:nvSpPr>
        <p:spPr>
          <a:xfrm>
            <a:off x="146304" y="6208776"/>
            <a:ext cx="457200" cy="457200"/>
          </a:xfrm>
        </p:spPr>
        <p:txBody>
          <a:bodyPr/>
          <a:lstStyle/>
          <a:p>
            <a:pPr>
              <a:defRPr/>
            </a:pPr>
            <a:fld id="{28F5E82F-3473-4C6C-8D6A-80CE5C20A525}" type="slidenum">
              <a:rPr lang="en-US" smtClean="0"/>
              <a:pPr>
                <a:defRPr/>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a:defRPr/>
            </a:pPr>
            <a:fld id="{45372AA0-3AFB-4991-BD09-0996E59F363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7.jf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9D998FB-D818-4356-9D51-22779A720B0A}"/>
              </a:ext>
            </a:extLst>
          </p:cNvPr>
          <p:cNvSpPr>
            <a:spLocks noGrp="1"/>
          </p:cNvSpPr>
          <p:nvPr>
            <p:ph type="subTitle" idx="1"/>
          </p:nvPr>
        </p:nvSpPr>
        <p:spPr>
          <a:xfrm>
            <a:off x="539552" y="4653136"/>
            <a:ext cx="8064896" cy="1960240"/>
          </a:xfrm>
        </p:spPr>
        <p:txBody>
          <a:bodyPr>
            <a:normAutofit/>
          </a:bodyPr>
          <a:lstStyle/>
          <a:p>
            <a:r>
              <a:rPr lang="en-US" sz="3400" b="1" dirty="0"/>
              <a:t>Servant Leadership Core Slides</a:t>
            </a:r>
          </a:p>
          <a:p>
            <a:r>
              <a:rPr lang="en-US" sz="3400" dirty="0"/>
              <a:t>Dr. Kent M. Keith</a:t>
            </a:r>
          </a:p>
          <a:p>
            <a:r>
              <a:rPr lang="en-US" dirty="0"/>
              <a:t>2022</a:t>
            </a:r>
          </a:p>
        </p:txBody>
      </p:sp>
      <p:sp>
        <p:nvSpPr>
          <p:cNvPr id="3" name="Title 2">
            <a:extLst>
              <a:ext uri="{FF2B5EF4-FFF2-40B4-BE49-F238E27FC236}">
                <a16:creationId xmlns:a16="http://schemas.microsoft.com/office/drawing/2014/main" id="{9C5D08D5-8D70-459D-87EB-9283C77BC1E5}"/>
              </a:ext>
            </a:extLst>
          </p:cNvPr>
          <p:cNvSpPr>
            <a:spLocks noGrp="1"/>
          </p:cNvSpPr>
          <p:nvPr>
            <p:ph type="ctrTitle"/>
          </p:nvPr>
        </p:nvSpPr>
        <p:spPr/>
        <p:txBody>
          <a:bodyPr>
            <a:normAutofit/>
          </a:bodyPr>
          <a:lstStyle/>
          <a:p>
            <a:r>
              <a:rPr lang="en-US" dirty="0"/>
              <a:t>16- Institutional Principles:</a:t>
            </a:r>
            <a:br>
              <a:rPr lang="en-US" dirty="0"/>
            </a:br>
            <a:r>
              <a:rPr lang="en-US" dirty="0"/>
              <a:t>Purpose, Employees, Customers</a:t>
            </a:r>
          </a:p>
        </p:txBody>
      </p:sp>
      <p:graphicFrame>
        <p:nvGraphicFramePr>
          <p:cNvPr id="6" name="Object 5">
            <a:extLst>
              <a:ext uri="{FF2B5EF4-FFF2-40B4-BE49-F238E27FC236}">
                <a16:creationId xmlns:a16="http://schemas.microsoft.com/office/drawing/2014/main" id="{1C9085B5-EC71-4BDB-AA06-DF01884A0697}"/>
              </a:ext>
            </a:extLst>
          </p:cNvPr>
          <p:cNvGraphicFramePr>
            <a:graphicFrameLocks noChangeAspect="1"/>
          </p:cNvGraphicFramePr>
          <p:nvPr/>
        </p:nvGraphicFramePr>
        <p:xfrm>
          <a:off x="3721654" y="3224961"/>
          <a:ext cx="1700691" cy="1314170"/>
        </p:xfrm>
        <a:graphic>
          <a:graphicData uri="http://schemas.openxmlformats.org/presentationml/2006/ole">
            <mc:AlternateContent xmlns:mc="http://schemas.openxmlformats.org/markup-compatibility/2006">
              <mc:Choice xmlns:v="urn:schemas-microsoft-com:vml" Requires="v">
                <p:oleObj spid="_x0000_s7251" name="Acrobat Document" r:id="rId3" imgW="7543519" imgH="5829300" progId="AcroExch.Document.DC">
                  <p:embed/>
                </p:oleObj>
              </mc:Choice>
              <mc:Fallback>
                <p:oleObj name="Acrobat Document" r:id="rId3" imgW="7543519" imgH="5829300" progId="AcroExch.Document.DC">
                  <p:embed/>
                  <p:pic>
                    <p:nvPicPr>
                      <p:cNvPr id="6" name="Object 5">
                        <a:extLst>
                          <a:ext uri="{FF2B5EF4-FFF2-40B4-BE49-F238E27FC236}">
                            <a16:creationId xmlns:a16="http://schemas.microsoft.com/office/drawing/2014/main" id="{1C9085B5-EC71-4BDB-AA06-DF01884A0697}"/>
                          </a:ext>
                        </a:extLst>
                      </p:cNvPr>
                      <p:cNvPicPr/>
                      <p:nvPr/>
                    </p:nvPicPr>
                    <p:blipFill>
                      <a:blip r:embed="rId4"/>
                      <a:stretch>
                        <a:fillRect/>
                      </a:stretch>
                    </p:blipFill>
                    <p:spPr>
                      <a:xfrm>
                        <a:off x="3721654" y="3224961"/>
                        <a:ext cx="1700691" cy="1314170"/>
                      </a:xfrm>
                      <a:prstGeom prst="rect">
                        <a:avLst/>
                      </a:prstGeom>
                    </p:spPr>
                  </p:pic>
                </p:oleObj>
              </mc:Fallback>
            </mc:AlternateContent>
          </a:graphicData>
        </a:graphic>
      </p:graphicFrame>
    </p:spTree>
    <p:extLst>
      <p:ext uri="{BB962C8B-B14F-4D97-AF65-F5344CB8AC3E}">
        <p14:creationId xmlns:p14="http://schemas.microsoft.com/office/powerpoint/2010/main" val="22820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1657350"/>
          </a:xfrm>
        </p:spPr>
        <p:txBody>
          <a:bodyPr/>
          <a:lstStyle/>
          <a:p>
            <a:endParaRPr lang="en-SG" dirty="0"/>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10</a:t>
            </a:fld>
            <a:endParaRPr lang="en-US"/>
          </a:p>
        </p:txBody>
      </p:sp>
      <p:sp>
        <p:nvSpPr>
          <p:cNvPr id="4" name="Content Placeholder 3"/>
          <p:cNvSpPr>
            <a:spLocks noGrp="1"/>
          </p:cNvSpPr>
          <p:nvPr>
            <p:ph sz="quarter" idx="1"/>
          </p:nvPr>
        </p:nvSpPr>
        <p:spPr>
          <a:xfrm>
            <a:off x="914400" y="2438400"/>
            <a:ext cx="7772400" cy="3581400"/>
          </a:xfrm>
        </p:spPr>
        <p:txBody>
          <a:bodyPr/>
          <a:lstStyle/>
          <a:p>
            <a:pPr marL="0" indent="0">
              <a:buNone/>
              <a:defRPr/>
            </a:pPr>
            <a:r>
              <a:rPr lang="en-US" sz="3200" dirty="0"/>
              <a:t>“High-commitment high-performance CEOs understand that being part of an enterprise that is helping to create a better world unleashes the commitment and energy of their people.” </a:t>
            </a:r>
          </a:p>
          <a:p>
            <a:pPr marL="0" indent="0">
              <a:buNone/>
              <a:defRPr/>
            </a:pPr>
            <a:r>
              <a:rPr lang="en-US" dirty="0"/>
              <a:t> 	--“The Uncompromising Leader,” July-August 2008</a:t>
            </a:r>
          </a:p>
          <a:p>
            <a:pPr marL="0" indent="0">
              <a:buNone/>
              <a:defRPr/>
            </a:pPr>
            <a:r>
              <a:rPr lang="en-US" dirty="0"/>
              <a:t>	by </a:t>
            </a:r>
            <a:r>
              <a:rPr lang="en-US" dirty="0" err="1"/>
              <a:t>Eisenstat</a:t>
            </a:r>
            <a:r>
              <a:rPr lang="en-US" dirty="0"/>
              <a:t>, Beer, Foote, </a:t>
            </a:r>
            <a:r>
              <a:rPr lang="en-US" dirty="0" err="1"/>
              <a:t>Fredberg</a:t>
            </a:r>
            <a:r>
              <a:rPr lang="en-US" dirty="0"/>
              <a:t>, </a:t>
            </a:r>
            <a:r>
              <a:rPr lang="en-US" dirty="0" err="1"/>
              <a:t>Norrgren</a:t>
            </a:r>
            <a:endParaRPr lang="en-US" dirty="0"/>
          </a:p>
          <a:p>
            <a:pPr marL="0" indent="0">
              <a:buNone/>
            </a:pPr>
            <a:endParaRPr lang="en-SG" dirty="0"/>
          </a:p>
        </p:txBody>
      </p:sp>
      <p:pic>
        <p:nvPicPr>
          <p:cNvPr id="5" name="Picture 5" descr="harvard business review logo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762000"/>
            <a:ext cx="3570287"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9013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077200" cy="868362"/>
          </a:xfrm>
        </p:spPr>
        <p:txBody>
          <a:bodyPr/>
          <a:lstStyle/>
          <a:p>
            <a:r>
              <a:rPr lang="en-US" dirty="0"/>
              <a:t>Florence Nightingale</a:t>
            </a:r>
            <a:endParaRPr lang="en-SG" dirty="0"/>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11</a:t>
            </a:fld>
            <a:endParaRPr lang="en-US"/>
          </a:p>
        </p:txBody>
      </p:sp>
      <p:sp>
        <p:nvSpPr>
          <p:cNvPr id="4" name="Content Placeholder 3"/>
          <p:cNvSpPr>
            <a:spLocks noGrp="1"/>
          </p:cNvSpPr>
          <p:nvPr>
            <p:ph sz="quarter" idx="1"/>
          </p:nvPr>
        </p:nvSpPr>
        <p:spPr>
          <a:xfrm>
            <a:off x="609600" y="1143000"/>
            <a:ext cx="5562600" cy="5410200"/>
          </a:xfrm>
        </p:spPr>
        <p:txBody>
          <a:bodyPr>
            <a:normAutofit lnSpcReduction="10000"/>
          </a:bodyPr>
          <a:lstStyle/>
          <a:p>
            <a:r>
              <a:rPr lang="en-US" sz="3200" dirty="0"/>
              <a:t>Florence Nightingale believed that she was called to heal</a:t>
            </a:r>
          </a:p>
          <a:p>
            <a:r>
              <a:rPr lang="en-US" sz="3200" dirty="0"/>
              <a:t>Against the opposition of her family, she became a nurse</a:t>
            </a:r>
          </a:p>
          <a:p>
            <a:r>
              <a:rPr lang="en-US" sz="3200" dirty="0"/>
              <a:t>She took a group of 38 nurses and 15 nuns to Scutari in 1854 to serve thousands of British soldiers wounded in the Crimean War</a:t>
            </a:r>
          </a:p>
          <a:p>
            <a:r>
              <a:rPr lang="en-US" sz="3200" dirty="0"/>
              <a:t>She established a nursing school and the modern profession of nursing</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6502" y="1465506"/>
            <a:ext cx="1771317" cy="262072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6158" r="8003"/>
          <a:stretch/>
        </p:blipFill>
        <p:spPr>
          <a:xfrm>
            <a:off x="6172200" y="4343400"/>
            <a:ext cx="2371061" cy="1657350"/>
          </a:xfrm>
          <a:prstGeom prst="rect">
            <a:avLst/>
          </a:prstGeom>
        </p:spPr>
      </p:pic>
    </p:spTree>
    <p:extLst>
      <p:ext uri="{BB962C8B-B14F-4D97-AF65-F5344CB8AC3E}">
        <p14:creationId xmlns:p14="http://schemas.microsoft.com/office/powerpoint/2010/main" val="376683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Stanton and Anthony</a:t>
            </a:r>
            <a:endParaRPr lang="en-SG" dirty="0"/>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12</a:t>
            </a:fld>
            <a:endParaRPr lang="en-US"/>
          </a:p>
        </p:txBody>
      </p:sp>
      <p:sp>
        <p:nvSpPr>
          <p:cNvPr id="4" name="Content Placeholder 3"/>
          <p:cNvSpPr>
            <a:spLocks noGrp="1"/>
          </p:cNvSpPr>
          <p:nvPr>
            <p:ph sz="quarter" idx="1"/>
          </p:nvPr>
        </p:nvSpPr>
        <p:spPr>
          <a:xfrm>
            <a:off x="914400" y="1447800"/>
            <a:ext cx="5181600" cy="4572000"/>
          </a:xfrm>
        </p:spPr>
        <p:txBody>
          <a:bodyPr>
            <a:normAutofit lnSpcReduction="10000"/>
          </a:bodyPr>
          <a:lstStyle/>
          <a:p>
            <a:r>
              <a:rPr lang="en-US" sz="3200" dirty="0"/>
              <a:t>Elizabeth Cady Stanton and Susan B. Anthony gave their lives to the women’s movement, speaking,  writing, and lobbying legislators for women’s right to vote</a:t>
            </a:r>
          </a:p>
          <a:p>
            <a:r>
              <a:rPr lang="en-US" sz="3200" dirty="0"/>
              <a:t>The movement that they led achieved the goal in 1920— 72 years after Stanton started the movement</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4721" y="914400"/>
            <a:ext cx="1752600" cy="2466622"/>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4721" y="3505200"/>
            <a:ext cx="1752600" cy="2503714"/>
          </a:xfrm>
          <a:prstGeom prst="rect">
            <a:avLst/>
          </a:prstGeom>
        </p:spPr>
      </p:pic>
    </p:spTree>
    <p:extLst>
      <p:ext uri="{BB962C8B-B14F-4D97-AF65-F5344CB8AC3E}">
        <p14:creationId xmlns:p14="http://schemas.microsoft.com/office/powerpoint/2010/main" val="1783054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944562"/>
          </a:xfrm>
        </p:spPr>
        <p:txBody>
          <a:bodyPr/>
          <a:lstStyle/>
          <a:p>
            <a:r>
              <a:rPr lang="en-US" dirty="0"/>
              <a:t>Martin Luther King, Jr</a:t>
            </a:r>
            <a:endParaRPr lang="en-SG" dirty="0"/>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13</a:t>
            </a:fld>
            <a:endParaRPr lang="en-US"/>
          </a:p>
        </p:txBody>
      </p:sp>
      <p:sp>
        <p:nvSpPr>
          <p:cNvPr id="4" name="Content Placeholder 3"/>
          <p:cNvSpPr>
            <a:spLocks noGrp="1"/>
          </p:cNvSpPr>
          <p:nvPr>
            <p:ph sz="quarter" idx="1"/>
          </p:nvPr>
        </p:nvSpPr>
        <p:spPr>
          <a:xfrm>
            <a:off x="685800" y="3124200"/>
            <a:ext cx="8001000" cy="3124200"/>
          </a:xfrm>
        </p:spPr>
        <p:txBody>
          <a:bodyPr>
            <a:normAutofit/>
          </a:bodyPr>
          <a:lstStyle/>
          <a:p>
            <a:r>
              <a:rPr lang="en-US" sz="3200" dirty="0"/>
              <a:t>King’s “I Have a Dream” speech was delivered on August 28, 1963, to over 250,000 civil rights supporters from the steps of the Lincoln Memorial during the March on Washington</a:t>
            </a:r>
          </a:p>
          <a:p>
            <a:r>
              <a:rPr lang="en-US" sz="3200" dirty="0"/>
              <a:t>His speech is considered to be one of the greatest speeches in American history</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1295400"/>
            <a:ext cx="2438400" cy="1553287"/>
          </a:xfrm>
          <a:prstGeom prst="rect">
            <a:avLst/>
          </a:prstGeom>
        </p:spPr>
      </p:pic>
    </p:spTree>
    <p:extLst>
      <p:ext uri="{BB962C8B-B14F-4D97-AF65-F5344CB8AC3E}">
        <p14:creationId xmlns:p14="http://schemas.microsoft.com/office/powerpoint/2010/main" val="2551770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14</a:t>
            </a:fld>
            <a:endParaRPr lang="en-US"/>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16047816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a:t>
            </a:r>
            <a:endParaRPr lang="en-SG" dirty="0"/>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15</a:t>
            </a:fld>
            <a:endParaRPr lang="en-US"/>
          </a:p>
        </p:txBody>
      </p:sp>
      <p:sp>
        <p:nvSpPr>
          <p:cNvPr id="4" name="Content Placeholder 3"/>
          <p:cNvSpPr>
            <a:spLocks noGrp="1"/>
          </p:cNvSpPr>
          <p:nvPr>
            <p:ph sz="quarter" idx="1"/>
          </p:nvPr>
        </p:nvSpPr>
        <p:spPr>
          <a:xfrm>
            <a:off x="2971800" y="1555024"/>
            <a:ext cx="5410200" cy="4525191"/>
          </a:xfrm>
        </p:spPr>
        <p:txBody>
          <a:bodyPr>
            <a:normAutofit/>
          </a:bodyPr>
          <a:lstStyle/>
          <a:p>
            <a:r>
              <a:rPr lang="en-US" sz="3400" dirty="0"/>
              <a:t>How would you describe the unifying dream or purpose of your organization?</a:t>
            </a:r>
          </a:p>
          <a:p>
            <a:r>
              <a:rPr lang="en-US" sz="3400" dirty="0"/>
              <a:t>Is it embodied in your mission, vision, values, and/or goals?</a:t>
            </a:r>
          </a:p>
          <a:p>
            <a:pPr marL="0" indent="0">
              <a:buNone/>
            </a:pPr>
            <a:endParaRPr lang="en-SG" sz="32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846138"/>
            <a:ext cx="492580" cy="42912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338" y="1676400"/>
            <a:ext cx="1714682" cy="2141220"/>
          </a:xfrm>
          <a:prstGeom prst="rect">
            <a:avLst/>
          </a:prstGeom>
        </p:spPr>
      </p:pic>
    </p:spTree>
    <p:extLst>
      <p:ext uri="{BB962C8B-B14F-4D97-AF65-F5344CB8AC3E}">
        <p14:creationId xmlns:p14="http://schemas.microsoft.com/office/powerpoint/2010/main" val="4251109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304800" y="659642"/>
            <a:ext cx="8153400" cy="1881116"/>
          </a:xfrm>
        </p:spPr>
        <p:txBody>
          <a:bodyPr>
            <a:normAutofit/>
          </a:bodyPr>
          <a:lstStyle/>
          <a:p>
            <a:pPr algn="l" eaLnBrk="1" hangingPunct="1">
              <a:defRPr/>
            </a:pPr>
            <a:r>
              <a:rPr lang="en-US" sz="3600" dirty="0"/>
              <a:t>  	   	 </a:t>
            </a:r>
            <a:r>
              <a:rPr lang="en-US" sz="4400" dirty="0"/>
              <a:t>Institutional 	   	   	 		 Principles</a:t>
            </a:r>
          </a:p>
        </p:txBody>
      </p:sp>
      <p:sp>
        <p:nvSpPr>
          <p:cNvPr id="96259" name="Rectangle 3"/>
          <p:cNvSpPr>
            <a:spLocks noGrp="1" noChangeArrowheads="1"/>
          </p:cNvSpPr>
          <p:nvPr>
            <p:ph type="body" sz="half" idx="1"/>
          </p:nvPr>
        </p:nvSpPr>
        <p:spPr>
          <a:xfrm>
            <a:off x="457200" y="2438400"/>
            <a:ext cx="8001000" cy="3124200"/>
          </a:xfrm>
        </p:spPr>
        <p:txBody>
          <a:bodyPr>
            <a:normAutofit/>
          </a:bodyPr>
          <a:lstStyle/>
          <a:p>
            <a:pPr eaLnBrk="1" hangingPunct="1">
              <a:lnSpc>
                <a:spcPct val="90000"/>
              </a:lnSpc>
              <a:defRPr/>
            </a:pPr>
            <a:endParaRPr lang="en-US" sz="3600" dirty="0"/>
          </a:p>
          <a:p>
            <a:pPr marL="0" indent="0" eaLnBrk="1" hangingPunct="1">
              <a:lnSpc>
                <a:spcPct val="90000"/>
              </a:lnSpc>
              <a:buNone/>
              <a:defRPr/>
            </a:pPr>
            <a:endParaRPr lang="en-US" sz="3600" dirty="0"/>
          </a:p>
          <a:p>
            <a:pPr marL="0" indent="0" algn="ctr" eaLnBrk="1" hangingPunct="1">
              <a:lnSpc>
                <a:spcPct val="90000"/>
              </a:lnSpc>
              <a:buNone/>
              <a:defRPr/>
            </a:pPr>
            <a:r>
              <a:rPr lang="en-US" sz="5000" b="1" dirty="0"/>
              <a:t>Serve employees</a:t>
            </a:r>
          </a:p>
          <a:p>
            <a:pPr marL="0" indent="0" eaLnBrk="1" hangingPunct="1">
              <a:lnSpc>
                <a:spcPct val="90000"/>
              </a:lnSpc>
              <a:buNone/>
              <a:defRPr/>
            </a:pPr>
            <a:endParaRPr lang="en-US" sz="2800" dirty="0"/>
          </a:p>
        </p:txBody>
      </p:sp>
      <p:sp>
        <p:nvSpPr>
          <p:cNvPr id="21509" name="Slide Number Placeholder 4"/>
          <p:cNvSpPr>
            <a:spLocks noGrp="1"/>
          </p:cNvSpPr>
          <p:nvPr>
            <p:ph type="sldNum" sz="quarter" idx="11"/>
          </p:nvPr>
        </p:nvSpPr>
        <p:spPr>
          <a:noFill/>
        </p:spPr>
        <p:txBody>
          <a:bodyPr/>
          <a:lstStyle/>
          <a:p>
            <a:fld id="{1958C3EF-5C98-4169-9A58-AA7C84815E59}" type="slidenum">
              <a:rPr lang="en-US" smtClean="0"/>
              <a:pPr/>
              <a:t>16</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05913" y="762000"/>
            <a:ext cx="1119196" cy="1676400"/>
          </a:xfrm>
          <a:prstGeom prst="rect">
            <a:avLst/>
          </a:prstGeom>
        </p:spPr>
      </p:pic>
    </p:spTree>
    <p:extLst>
      <p:ext uri="{BB962C8B-B14F-4D97-AF65-F5344CB8AC3E}">
        <p14:creationId xmlns:p14="http://schemas.microsoft.com/office/powerpoint/2010/main" val="1435976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normAutofit/>
          </a:bodyPr>
          <a:lstStyle/>
          <a:p>
            <a:pPr algn="l"/>
            <a:r>
              <a:rPr lang="en-US" dirty="0"/>
              <a:t>			S</a:t>
            </a:r>
            <a:r>
              <a:rPr lang="en-US" sz="4000" dirty="0"/>
              <a:t>teps</a:t>
            </a:r>
          </a:p>
        </p:txBody>
      </p:sp>
      <p:sp>
        <p:nvSpPr>
          <p:cNvPr id="4" name="Slide Number Placeholder 3"/>
          <p:cNvSpPr>
            <a:spLocks noGrp="1"/>
          </p:cNvSpPr>
          <p:nvPr>
            <p:ph type="sldNum" sz="quarter" idx="12"/>
          </p:nvPr>
        </p:nvSpPr>
        <p:spPr/>
        <p:txBody>
          <a:bodyPr/>
          <a:lstStyle/>
          <a:p>
            <a:pPr>
              <a:defRPr/>
            </a:pPr>
            <a:fld id="{F22F0157-00D5-4E25-815D-CC061AAA2F16}" type="slidenum">
              <a:rPr lang="en-US" smtClean="0"/>
              <a:pPr>
                <a:defRPr/>
              </a:pPr>
              <a:t>17</a:t>
            </a:fld>
            <a:endParaRPr lang="en-US"/>
          </a:p>
        </p:txBody>
      </p:sp>
      <p:sp>
        <p:nvSpPr>
          <p:cNvPr id="3" name="Content Placeholder 2"/>
          <p:cNvSpPr>
            <a:spLocks noGrp="1"/>
          </p:cNvSpPr>
          <p:nvPr>
            <p:ph sz="quarter" idx="1"/>
          </p:nvPr>
        </p:nvSpPr>
        <p:spPr>
          <a:xfrm>
            <a:off x="457200" y="1981200"/>
            <a:ext cx="8229600" cy="4419600"/>
          </a:xfrm>
        </p:spPr>
        <p:txBody>
          <a:bodyPr>
            <a:noAutofit/>
          </a:bodyPr>
          <a:lstStyle/>
          <a:p>
            <a:r>
              <a:rPr lang="en-US" sz="3200" dirty="0"/>
              <a:t>Commit to the employee’s success</a:t>
            </a:r>
          </a:p>
          <a:p>
            <a:r>
              <a:rPr lang="en-US" sz="3200" dirty="0"/>
              <a:t>Provide supportive working conditions, equipment</a:t>
            </a:r>
          </a:p>
          <a:p>
            <a:r>
              <a:rPr lang="en-US" sz="3200" dirty="0"/>
              <a:t>Tailor employee benefits to meet needs</a:t>
            </a:r>
          </a:p>
          <a:p>
            <a:r>
              <a:rPr lang="en-US" sz="3200" dirty="0"/>
              <a:t>Provide training and continuing education</a:t>
            </a:r>
          </a:p>
          <a:p>
            <a:r>
              <a:rPr lang="en-US" sz="3200" dirty="0"/>
              <a:t>Set up regular systems for employee input</a:t>
            </a:r>
          </a:p>
          <a:p>
            <a:r>
              <a:rPr lang="en-US" sz="3200" dirty="0"/>
              <a:t>Help employees grow</a:t>
            </a:r>
          </a:p>
          <a:p>
            <a:r>
              <a:rPr lang="en-US" sz="3200" dirty="0"/>
              <a:t>Offer promotion opportunities from within</a:t>
            </a:r>
          </a:p>
          <a:p>
            <a:pPr marL="0" indent="0">
              <a:buNone/>
            </a:pPr>
            <a:endParaRPr lang="en-US" sz="3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534600"/>
            <a:ext cx="685800" cy="68580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13195"/>
            <a:ext cx="2133600" cy="1426584"/>
          </a:xfrm>
          <a:prstGeom prst="rect">
            <a:avLst/>
          </a:prstGeom>
        </p:spPr>
      </p:pic>
    </p:spTree>
    <p:extLst>
      <p:ext uri="{BB962C8B-B14F-4D97-AF65-F5344CB8AC3E}">
        <p14:creationId xmlns:p14="http://schemas.microsoft.com/office/powerpoint/2010/main" val="7547653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904" y="755875"/>
            <a:ext cx="8686800" cy="838200"/>
          </a:xfrm>
        </p:spPr>
        <p:txBody>
          <a:bodyPr/>
          <a:lstStyle/>
          <a:p>
            <a:r>
              <a:rPr lang="en-US" dirty="0"/>
              <a:t>   Putting employees first	</a:t>
            </a:r>
            <a:endParaRPr lang="en-SG"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18</a:t>
            </a:fld>
            <a:endParaRPr lang="en-US"/>
          </a:p>
        </p:txBody>
      </p:sp>
      <p:sp>
        <p:nvSpPr>
          <p:cNvPr id="3" name="Content Placeholder 2"/>
          <p:cNvSpPr>
            <a:spLocks noGrp="1"/>
          </p:cNvSpPr>
          <p:nvPr>
            <p:ph sz="quarter" idx="1"/>
          </p:nvPr>
        </p:nvSpPr>
        <p:spPr>
          <a:xfrm>
            <a:off x="685800" y="1752600"/>
            <a:ext cx="7772400" cy="4495800"/>
          </a:xfrm>
        </p:spPr>
        <p:txBody>
          <a:bodyPr>
            <a:noAutofit/>
          </a:bodyPr>
          <a:lstStyle/>
          <a:p>
            <a:r>
              <a:rPr lang="en-US" sz="3200" dirty="0"/>
              <a:t>Southwest Airlines carries the most domestic passengers of any US airline, and is highly profitable</a:t>
            </a:r>
          </a:p>
          <a:p>
            <a:r>
              <a:rPr lang="en-SG" sz="3200" dirty="0"/>
              <a:t>Southwest puts employees first, hires for "attitude before aptitude" and allows employees to be themselves at work</a:t>
            </a:r>
          </a:p>
          <a:p>
            <a:r>
              <a:rPr lang="en-SG" sz="3200" dirty="0"/>
              <a:t>The founders' philosophies included servant leadership and a "fun-</a:t>
            </a:r>
            <a:r>
              <a:rPr lang="en-SG" sz="3200" dirty="0" err="1"/>
              <a:t>LUVing</a:t>
            </a:r>
            <a:r>
              <a:rPr lang="en-SG" sz="3200" dirty="0"/>
              <a:t>" attitude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16718"/>
            <a:ext cx="1678582" cy="12566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09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8050" y="1203854"/>
            <a:ext cx="7772400" cy="1371600"/>
          </a:xfrm>
        </p:spPr>
        <p:txBody>
          <a:bodyPr>
            <a:normAutofit fontScale="90000"/>
          </a:bodyPr>
          <a:lstStyle/>
          <a:p>
            <a:r>
              <a:rPr lang="en-US" dirty="0">
                <a:solidFill>
                  <a:schemeClr val="tx1"/>
                </a:solidFill>
              </a:rPr>
              <a:t>			 </a:t>
            </a:r>
            <a:r>
              <a:rPr lang="en-US" sz="4400" dirty="0">
                <a:solidFill>
                  <a:schemeClr val="bg1">
                    <a:lumMod val="50000"/>
                  </a:schemeClr>
                </a:solidFill>
              </a:rPr>
              <a:t>Individual </a:t>
            </a:r>
            <a:br>
              <a:rPr lang="en-US" sz="4400" dirty="0">
                <a:solidFill>
                  <a:schemeClr val="bg1">
                    <a:lumMod val="50000"/>
                  </a:schemeClr>
                </a:solidFill>
              </a:rPr>
            </a:br>
            <a:r>
              <a:rPr lang="en-US" sz="4400" dirty="0">
                <a:solidFill>
                  <a:schemeClr val="bg1">
                    <a:lumMod val="50000"/>
                  </a:schemeClr>
                </a:solidFill>
              </a:rPr>
              <a:t>		        Development Plans</a:t>
            </a:r>
            <a:endParaRPr lang="en-SG" sz="4400" dirty="0">
              <a:solidFill>
                <a:schemeClr val="bg1">
                  <a:lumMod val="50000"/>
                </a:schemeClr>
              </a:solidFill>
            </a:endParaRP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19</a:t>
            </a:fld>
            <a:endParaRPr lang="en-US"/>
          </a:p>
        </p:txBody>
      </p:sp>
      <p:sp>
        <p:nvSpPr>
          <p:cNvPr id="4" name="Content Placeholder 3"/>
          <p:cNvSpPr>
            <a:spLocks noGrp="1"/>
          </p:cNvSpPr>
          <p:nvPr>
            <p:ph sz="quarter" idx="1"/>
          </p:nvPr>
        </p:nvSpPr>
        <p:spPr>
          <a:xfrm>
            <a:off x="914400" y="2895600"/>
            <a:ext cx="7467600" cy="3352800"/>
          </a:xfrm>
        </p:spPr>
        <p:txBody>
          <a:bodyPr/>
          <a:lstStyle/>
          <a:p>
            <a:r>
              <a:rPr lang="en-US" sz="3600" dirty="0"/>
              <a:t>Establish an individual development plan for each employee</a:t>
            </a:r>
          </a:p>
          <a:p>
            <a:r>
              <a:rPr lang="en-US" sz="3600" dirty="0"/>
              <a:t>Ask employees: How do you want to grow? What do you want to learn? How can we help you?</a:t>
            </a:r>
          </a:p>
          <a:p>
            <a:pPr marL="0" indent="0">
              <a:buNone/>
            </a:pPr>
            <a:endParaRPr lang="en-SG" dirty="0"/>
          </a:p>
        </p:txBody>
      </p: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1143000"/>
            <a:ext cx="2239964" cy="149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2646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533400" y="228600"/>
            <a:ext cx="8153400" cy="1466850"/>
          </a:xfrm>
        </p:spPr>
        <p:txBody>
          <a:bodyPr>
            <a:normAutofit/>
          </a:bodyPr>
          <a:lstStyle/>
          <a:p>
            <a:pPr algn="l" eaLnBrk="1" hangingPunct="1">
              <a:defRPr/>
            </a:pPr>
            <a:r>
              <a:rPr lang="en-US" sz="3600" dirty="0"/>
              <a:t>  	      </a:t>
            </a:r>
            <a:r>
              <a:rPr lang="en-US" dirty="0"/>
              <a:t>Key Practices and</a:t>
            </a:r>
            <a:br>
              <a:rPr lang="en-US" dirty="0"/>
            </a:br>
            <a:r>
              <a:rPr lang="en-US" dirty="0"/>
              <a:t>	     Institutional Principles</a:t>
            </a:r>
          </a:p>
        </p:txBody>
      </p:sp>
      <p:sp>
        <p:nvSpPr>
          <p:cNvPr id="96259" name="Rectangle 3"/>
          <p:cNvSpPr>
            <a:spLocks noGrp="1" noChangeArrowheads="1"/>
          </p:cNvSpPr>
          <p:nvPr>
            <p:ph type="body" sz="half" idx="1"/>
          </p:nvPr>
        </p:nvSpPr>
        <p:spPr>
          <a:xfrm>
            <a:off x="914400" y="2076450"/>
            <a:ext cx="7543800" cy="4267200"/>
          </a:xfrm>
        </p:spPr>
        <p:txBody>
          <a:bodyPr>
            <a:normAutofit/>
          </a:bodyPr>
          <a:lstStyle/>
          <a:p>
            <a:pPr eaLnBrk="1" hangingPunct="1">
              <a:lnSpc>
                <a:spcPct val="90000"/>
              </a:lnSpc>
              <a:defRPr/>
            </a:pPr>
            <a:r>
              <a:rPr lang="en-US" sz="3300" dirty="0"/>
              <a:t>In 2008, Dr. Keith articulated seven key practices of servant leaders</a:t>
            </a:r>
          </a:p>
          <a:p>
            <a:pPr eaLnBrk="1" hangingPunct="1">
              <a:lnSpc>
                <a:spcPct val="90000"/>
              </a:lnSpc>
              <a:defRPr/>
            </a:pPr>
            <a:r>
              <a:rPr lang="en-US" sz="3300" dirty="0"/>
              <a:t>The key practices focus on team leadership at the </a:t>
            </a:r>
            <a:r>
              <a:rPr lang="en-US" sz="3300"/>
              <a:t>unit or division level</a:t>
            </a:r>
            <a:endParaRPr lang="en-US" sz="3300" dirty="0"/>
          </a:p>
          <a:p>
            <a:pPr eaLnBrk="1" hangingPunct="1">
              <a:lnSpc>
                <a:spcPct val="90000"/>
              </a:lnSpc>
              <a:defRPr/>
            </a:pPr>
            <a:r>
              <a:rPr lang="en-US" sz="3300" dirty="0"/>
              <a:t>Later, Dr. Keith articulated eight institutional principles of servant leadership</a:t>
            </a:r>
          </a:p>
          <a:p>
            <a:pPr eaLnBrk="1" hangingPunct="1">
              <a:lnSpc>
                <a:spcPct val="90000"/>
              </a:lnSpc>
              <a:defRPr/>
            </a:pPr>
            <a:r>
              <a:rPr lang="en-US" sz="3300" dirty="0"/>
              <a:t>The institutional principles focus on leadership of the entire organization </a:t>
            </a:r>
          </a:p>
        </p:txBody>
      </p:sp>
      <p:sp>
        <p:nvSpPr>
          <p:cNvPr id="21509" name="Slide Number Placeholder 4"/>
          <p:cNvSpPr>
            <a:spLocks noGrp="1"/>
          </p:cNvSpPr>
          <p:nvPr>
            <p:ph type="sldNum" sz="quarter" idx="11"/>
          </p:nvPr>
        </p:nvSpPr>
        <p:spPr>
          <a:noFill/>
        </p:spPr>
        <p:txBody>
          <a:bodyPr/>
          <a:lstStyle/>
          <a:p>
            <a:fld id="{1958C3EF-5C98-4169-9A58-AA7C84815E59}" type="slidenum">
              <a:rPr lang="en-US" smtClean="0"/>
              <a:pPr/>
              <a:t>2</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0" y="439942"/>
            <a:ext cx="838200" cy="1255508"/>
          </a:xfrm>
          <a:prstGeom prst="rect">
            <a:avLst/>
          </a:prstGeom>
        </p:spPr>
      </p:pic>
      <p:pic>
        <p:nvPicPr>
          <p:cNvPr id="6" name="Content Placeholder 4">
            <a:extLst>
              <a:ext uri="{FF2B5EF4-FFF2-40B4-BE49-F238E27FC236}">
                <a16:creationId xmlns:a16="http://schemas.microsoft.com/office/drawing/2014/main" id="{558B3B4C-3780-0444-9447-2CF341AF1C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304800"/>
            <a:ext cx="1117600" cy="1676400"/>
          </a:xfrm>
          <a:prstGeom prst="rect">
            <a:avLst/>
          </a:prstGeom>
        </p:spPr>
      </p:pic>
    </p:spTree>
    <p:extLst>
      <p:ext uri="{BB962C8B-B14F-4D97-AF65-F5344CB8AC3E}">
        <p14:creationId xmlns:p14="http://schemas.microsoft.com/office/powerpoint/2010/main" val="32999094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95288" y="981075"/>
            <a:ext cx="8229600" cy="1871663"/>
          </a:xfrm>
        </p:spPr>
        <p:txBody>
          <a:bodyPr/>
          <a:lstStyle/>
          <a:p>
            <a:pPr algn="l"/>
            <a:r>
              <a:rPr lang="en-US" dirty="0"/>
              <a:t>			 </a:t>
            </a:r>
            <a:r>
              <a:rPr lang="en-US" sz="4000" dirty="0">
                <a:solidFill>
                  <a:schemeClr val="bg1">
                    <a:lumMod val="50000"/>
                  </a:schemeClr>
                </a:solidFill>
              </a:rPr>
              <a:t>Individual </a:t>
            </a:r>
            <a:br>
              <a:rPr lang="en-US" sz="4000" dirty="0">
                <a:solidFill>
                  <a:schemeClr val="bg1">
                    <a:lumMod val="50000"/>
                  </a:schemeClr>
                </a:solidFill>
              </a:rPr>
            </a:br>
            <a:r>
              <a:rPr lang="en-US" sz="4000" dirty="0">
                <a:solidFill>
                  <a:schemeClr val="bg1">
                    <a:lumMod val="50000"/>
                  </a:schemeClr>
                </a:solidFill>
              </a:rPr>
              <a:t>			 Development Plans</a:t>
            </a:r>
            <a:endParaRPr lang="en-SG" sz="4000" dirty="0">
              <a:solidFill>
                <a:schemeClr val="bg1">
                  <a:lumMod val="50000"/>
                </a:schemeClr>
              </a:solidFill>
            </a:endParaRPr>
          </a:p>
        </p:txBody>
      </p:sp>
      <p:sp>
        <p:nvSpPr>
          <p:cNvPr id="2" name="Slide Number Placeholder 1"/>
          <p:cNvSpPr>
            <a:spLocks noGrp="1"/>
          </p:cNvSpPr>
          <p:nvPr>
            <p:ph type="sldNum" sz="quarter" idx="12"/>
          </p:nvPr>
        </p:nvSpPr>
        <p:spPr/>
        <p:txBody>
          <a:bodyPr/>
          <a:lstStyle/>
          <a:p>
            <a:pPr>
              <a:defRPr/>
            </a:pPr>
            <a:fld id="{FA6A0D09-FD17-487D-B5E4-97CC8B4C7799}" type="slidenum">
              <a:rPr lang="en-US" smtClean="0"/>
              <a:pPr>
                <a:defRPr/>
              </a:pPr>
              <a:t>20</a:t>
            </a:fld>
            <a:endParaRPr lang="en-US"/>
          </a:p>
        </p:txBody>
      </p:sp>
      <p:sp>
        <p:nvSpPr>
          <p:cNvPr id="50179" name="Content Placeholder 2"/>
          <p:cNvSpPr>
            <a:spLocks noGrp="1"/>
          </p:cNvSpPr>
          <p:nvPr>
            <p:ph sz="quarter" idx="1"/>
          </p:nvPr>
        </p:nvSpPr>
        <p:spPr>
          <a:xfrm>
            <a:off x="685800" y="3213100"/>
            <a:ext cx="7772400" cy="2913063"/>
          </a:xfrm>
        </p:spPr>
        <p:txBody>
          <a:bodyPr/>
          <a:lstStyle/>
          <a:p>
            <a:pPr marL="0" indent="0">
              <a:buFontTx/>
              <a:buNone/>
              <a:defRPr/>
            </a:pPr>
            <a:r>
              <a:rPr lang="en-US" sz="3600" dirty="0"/>
              <a:t>The plan can include new experiences, seminars, travel, field trips, team-building exercises, skills training, formal education, and/or new positions within the organization</a:t>
            </a:r>
          </a:p>
          <a:p>
            <a:pPr marL="0" indent="0">
              <a:buNone/>
              <a:defRPr/>
            </a:pPr>
            <a:endParaRPr lang="en-SG" sz="3600" dirty="0"/>
          </a:p>
        </p:txBody>
      </p:sp>
      <p:pic>
        <p:nvPicPr>
          <p:cNvPr id="553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620713"/>
            <a:ext cx="2336800"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103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21</a:t>
            </a:fld>
            <a:endParaRPr lang="en-US"/>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18528595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dirty="0"/>
              <a:t>   Reflection</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22</a:t>
            </a:fld>
            <a:endParaRPr lang="en-US"/>
          </a:p>
        </p:txBody>
      </p:sp>
      <p:sp>
        <p:nvSpPr>
          <p:cNvPr id="3" name="Content Placeholder 2"/>
          <p:cNvSpPr>
            <a:spLocks noGrp="1"/>
          </p:cNvSpPr>
          <p:nvPr>
            <p:ph sz="quarter" idx="1"/>
          </p:nvPr>
        </p:nvSpPr>
        <p:spPr>
          <a:xfrm>
            <a:off x="914400" y="3505201"/>
            <a:ext cx="7543800" cy="1981200"/>
          </a:xfrm>
        </p:spPr>
        <p:txBody>
          <a:bodyPr>
            <a:normAutofit fontScale="92500" lnSpcReduction="20000"/>
          </a:bodyPr>
          <a:lstStyle/>
          <a:p>
            <a:r>
              <a:rPr lang="en-US" sz="3800" dirty="0"/>
              <a:t>How does your organization serve its employees?</a:t>
            </a:r>
          </a:p>
          <a:p>
            <a:r>
              <a:rPr lang="en-US" sz="3800" dirty="0"/>
              <a:t>How might your organization serve its employees better?</a:t>
            </a:r>
          </a:p>
          <a:p>
            <a:pPr marL="0" indent="0">
              <a:buNone/>
            </a:pPr>
            <a:endParaRPr lang="en-SG" sz="3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371600"/>
            <a:ext cx="2479342" cy="187500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708887"/>
            <a:ext cx="477328" cy="415838"/>
          </a:xfrm>
          <a:prstGeom prst="rect">
            <a:avLst/>
          </a:prstGeom>
        </p:spPr>
      </p:pic>
    </p:spTree>
    <p:extLst>
      <p:ext uri="{BB962C8B-B14F-4D97-AF65-F5344CB8AC3E}">
        <p14:creationId xmlns:p14="http://schemas.microsoft.com/office/powerpoint/2010/main" val="21933939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533400" y="685800"/>
            <a:ext cx="8153400" cy="1676400"/>
          </a:xfrm>
        </p:spPr>
        <p:txBody>
          <a:bodyPr>
            <a:normAutofit/>
          </a:bodyPr>
          <a:lstStyle/>
          <a:p>
            <a:pPr algn="l" eaLnBrk="1" hangingPunct="1">
              <a:defRPr/>
            </a:pPr>
            <a:r>
              <a:rPr lang="en-US" sz="3600" dirty="0"/>
              <a:t>  	   	</a:t>
            </a:r>
            <a:r>
              <a:rPr lang="en-US" sz="4400" dirty="0"/>
              <a:t>Institutional 	   	   	 		Principles</a:t>
            </a:r>
          </a:p>
        </p:txBody>
      </p:sp>
      <p:sp>
        <p:nvSpPr>
          <p:cNvPr id="96259" name="Rectangle 3"/>
          <p:cNvSpPr>
            <a:spLocks noGrp="1" noChangeArrowheads="1"/>
          </p:cNvSpPr>
          <p:nvPr>
            <p:ph type="body" sz="half" idx="1"/>
          </p:nvPr>
        </p:nvSpPr>
        <p:spPr>
          <a:xfrm>
            <a:off x="457200" y="2438400"/>
            <a:ext cx="8001000" cy="4267200"/>
          </a:xfrm>
        </p:spPr>
        <p:txBody>
          <a:bodyPr>
            <a:normAutofit/>
          </a:bodyPr>
          <a:lstStyle/>
          <a:p>
            <a:pPr algn="ctr" eaLnBrk="1" hangingPunct="1">
              <a:lnSpc>
                <a:spcPct val="90000"/>
              </a:lnSpc>
              <a:defRPr/>
            </a:pPr>
            <a:endParaRPr lang="en-US" sz="3600" dirty="0"/>
          </a:p>
          <a:p>
            <a:pPr algn="ctr" eaLnBrk="1" hangingPunct="1">
              <a:lnSpc>
                <a:spcPct val="90000"/>
              </a:lnSpc>
              <a:defRPr/>
            </a:pPr>
            <a:endParaRPr lang="en-US" sz="3600" dirty="0"/>
          </a:p>
          <a:p>
            <a:pPr marL="0" indent="0" algn="ctr" eaLnBrk="1" hangingPunct="1">
              <a:lnSpc>
                <a:spcPct val="90000"/>
              </a:lnSpc>
              <a:buNone/>
              <a:defRPr/>
            </a:pPr>
            <a:r>
              <a:rPr lang="en-US" sz="5000" b="1" dirty="0"/>
              <a:t>Serve customers</a:t>
            </a:r>
          </a:p>
          <a:p>
            <a:pPr marL="0" indent="0" algn="ctr" eaLnBrk="1" hangingPunct="1">
              <a:lnSpc>
                <a:spcPct val="90000"/>
              </a:lnSpc>
              <a:buNone/>
              <a:defRPr/>
            </a:pPr>
            <a:endParaRPr lang="en-US" sz="2800" dirty="0"/>
          </a:p>
        </p:txBody>
      </p:sp>
      <p:sp>
        <p:nvSpPr>
          <p:cNvPr id="21509" name="Slide Number Placeholder 4"/>
          <p:cNvSpPr>
            <a:spLocks noGrp="1"/>
          </p:cNvSpPr>
          <p:nvPr>
            <p:ph type="sldNum" sz="quarter" idx="11"/>
          </p:nvPr>
        </p:nvSpPr>
        <p:spPr>
          <a:noFill/>
        </p:spPr>
        <p:txBody>
          <a:bodyPr/>
          <a:lstStyle/>
          <a:p>
            <a:fld id="{1958C3EF-5C98-4169-9A58-AA7C84815E59}" type="slidenum">
              <a:rPr lang="en-US" smtClean="0"/>
              <a:pPr/>
              <a:t>23</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9033" y="685800"/>
            <a:ext cx="1119196" cy="1676400"/>
          </a:xfrm>
          <a:prstGeom prst="rect">
            <a:avLst/>
          </a:prstGeom>
        </p:spPr>
      </p:pic>
    </p:spTree>
    <p:extLst>
      <p:ext uri="{BB962C8B-B14F-4D97-AF65-F5344CB8AC3E}">
        <p14:creationId xmlns:p14="http://schemas.microsoft.com/office/powerpoint/2010/main" val="40704409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9EC4-9DFF-4DBE-B404-A2448C1C5F10}"/>
              </a:ext>
            </a:extLst>
          </p:cNvPr>
          <p:cNvSpPr>
            <a:spLocks noGrp="1"/>
          </p:cNvSpPr>
          <p:nvPr>
            <p:ph type="title"/>
          </p:nvPr>
        </p:nvSpPr>
        <p:spPr>
          <a:xfrm>
            <a:off x="755576" y="764704"/>
            <a:ext cx="7772400" cy="1143000"/>
          </a:xfrm>
        </p:spPr>
        <p:txBody>
          <a:bodyPr>
            <a:normAutofit fontScale="90000"/>
          </a:bodyPr>
          <a:lstStyle/>
          <a:p>
            <a:r>
              <a:rPr lang="en-US" dirty="0"/>
              <a:t>Peter Drucker</a:t>
            </a:r>
            <a:br>
              <a:rPr lang="en-US" dirty="0"/>
            </a:br>
            <a:r>
              <a:rPr lang="en-US" i="1" dirty="0"/>
              <a:t>The Effective Executive</a:t>
            </a:r>
          </a:p>
        </p:txBody>
      </p:sp>
      <p:sp>
        <p:nvSpPr>
          <p:cNvPr id="3" name="Slide Number Placeholder 2">
            <a:extLst>
              <a:ext uri="{FF2B5EF4-FFF2-40B4-BE49-F238E27FC236}">
                <a16:creationId xmlns:a16="http://schemas.microsoft.com/office/drawing/2014/main" id="{905B73AC-F2E9-4ABC-966D-042296CDE8E2}"/>
              </a:ext>
            </a:extLst>
          </p:cNvPr>
          <p:cNvSpPr>
            <a:spLocks noGrp="1"/>
          </p:cNvSpPr>
          <p:nvPr>
            <p:ph type="sldNum" sz="quarter" idx="12"/>
          </p:nvPr>
        </p:nvSpPr>
        <p:spPr/>
        <p:txBody>
          <a:bodyPr/>
          <a:lstStyle/>
          <a:p>
            <a:fld id="{676B2C51-7514-4552-8CA0-C2B230B4B5C2}" type="slidenum">
              <a:rPr lang="en-SG" smtClean="0"/>
              <a:t>24</a:t>
            </a:fld>
            <a:endParaRPr lang="en-SG"/>
          </a:p>
        </p:txBody>
      </p:sp>
      <p:sp>
        <p:nvSpPr>
          <p:cNvPr id="4" name="Content Placeholder 3">
            <a:extLst>
              <a:ext uri="{FF2B5EF4-FFF2-40B4-BE49-F238E27FC236}">
                <a16:creationId xmlns:a16="http://schemas.microsoft.com/office/drawing/2014/main" id="{436ACBCE-42A3-467A-BA4D-BB22EDD5AAC7}"/>
              </a:ext>
            </a:extLst>
          </p:cNvPr>
          <p:cNvSpPr>
            <a:spLocks noGrp="1"/>
          </p:cNvSpPr>
          <p:nvPr>
            <p:ph sz="quarter" idx="1"/>
          </p:nvPr>
        </p:nvSpPr>
        <p:spPr>
          <a:xfrm>
            <a:off x="914400" y="2189429"/>
            <a:ext cx="7185992" cy="3830371"/>
          </a:xfrm>
        </p:spPr>
        <p:txBody>
          <a:bodyPr>
            <a:normAutofit lnSpcReduction="10000"/>
          </a:bodyPr>
          <a:lstStyle/>
          <a:p>
            <a:r>
              <a:rPr lang="en-US" sz="3200" dirty="0"/>
              <a:t>Drucker said that the question that distinguishes a person as an executive is: What can I contribute?</a:t>
            </a:r>
          </a:p>
          <a:p>
            <a:r>
              <a:rPr lang="en-US" sz="3200" dirty="0"/>
              <a:t>The executive focuses on the entire organization and its purpose, and thinks in terms of the customer, client, or patient, who is the ultimate reason for whatever the organization produces</a:t>
            </a:r>
          </a:p>
        </p:txBody>
      </p:sp>
      <p:pic>
        <p:nvPicPr>
          <p:cNvPr id="6" name="Picture 5" descr="A person wearing a suit and tie&#10;&#10;Description automatically generated">
            <a:extLst>
              <a:ext uri="{FF2B5EF4-FFF2-40B4-BE49-F238E27FC236}">
                <a16:creationId xmlns:a16="http://schemas.microsoft.com/office/drawing/2014/main" id="{8DFC47E9-FF23-4249-AF72-549ECE3417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400" y="381000"/>
            <a:ext cx="2286000" cy="1424725"/>
          </a:xfrm>
          <a:prstGeom prst="rect">
            <a:avLst/>
          </a:prstGeom>
        </p:spPr>
      </p:pic>
    </p:spTree>
    <p:extLst>
      <p:ext uri="{BB962C8B-B14F-4D97-AF65-F5344CB8AC3E}">
        <p14:creationId xmlns:p14="http://schemas.microsoft.com/office/powerpoint/2010/main" val="127507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028700"/>
          </a:xfrm>
        </p:spPr>
        <p:txBody>
          <a:bodyPr>
            <a:normAutofit/>
          </a:bodyPr>
          <a:lstStyle/>
          <a:p>
            <a:r>
              <a:rPr lang="en-US" sz="4000" dirty="0"/>
              <a:t>   			Steps </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25</a:t>
            </a:fld>
            <a:endParaRPr lang="en-US"/>
          </a:p>
        </p:txBody>
      </p:sp>
      <p:sp>
        <p:nvSpPr>
          <p:cNvPr id="3" name="Content Placeholder 2"/>
          <p:cNvSpPr>
            <a:spLocks noGrp="1"/>
          </p:cNvSpPr>
          <p:nvPr>
            <p:ph sz="quarter" idx="1"/>
          </p:nvPr>
        </p:nvSpPr>
        <p:spPr>
          <a:xfrm>
            <a:off x="742950" y="1946862"/>
            <a:ext cx="7696200" cy="4572000"/>
          </a:xfrm>
        </p:spPr>
        <p:txBody>
          <a:bodyPr>
            <a:normAutofit/>
          </a:bodyPr>
          <a:lstStyle/>
          <a:p>
            <a:r>
              <a:rPr lang="en-US" sz="3200" dirty="0"/>
              <a:t>Create a variety of ways to listen to customers/ members to identify their wants and needs</a:t>
            </a:r>
          </a:p>
          <a:p>
            <a:r>
              <a:rPr lang="en-US" sz="3200" dirty="0"/>
              <a:t>Listen to customers/members during program or product creation, purchase, and use</a:t>
            </a:r>
          </a:p>
          <a:p>
            <a:r>
              <a:rPr lang="en-US" sz="3200" dirty="0"/>
              <a:t>Report back to customers regarding their input and action taken by the organization</a:t>
            </a:r>
          </a:p>
          <a:p>
            <a:r>
              <a:rPr lang="en-US" sz="3200" dirty="0"/>
              <a:t>Respond to customer/member complaints by working with the customer to reach solutions</a:t>
            </a:r>
          </a:p>
          <a:p>
            <a:pPr marL="0" indent="0">
              <a:buNone/>
            </a:pPr>
            <a:endParaRPr lang="en-US" dirty="0"/>
          </a:p>
          <a:p>
            <a:endParaRPr lang="en-SG"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45429" y="673921"/>
            <a:ext cx="533400" cy="533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358188"/>
            <a:ext cx="1872343" cy="1497874"/>
          </a:xfrm>
          <a:prstGeom prst="rect">
            <a:avLst/>
          </a:prstGeom>
        </p:spPr>
      </p:pic>
    </p:spTree>
    <p:extLst>
      <p:ext uri="{BB962C8B-B14F-4D97-AF65-F5344CB8AC3E}">
        <p14:creationId xmlns:p14="http://schemas.microsoft.com/office/powerpoint/2010/main" val="3710846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lstStyle/>
          <a:p>
            <a:r>
              <a:rPr lang="en-US" dirty="0"/>
              <a:t>   I</a:t>
            </a:r>
            <a:r>
              <a:rPr lang="en-US" sz="4000" dirty="0"/>
              <a:t>dentifying Needs</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26</a:t>
            </a:fld>
            <a:endParaRPr lang="en-US"/>
          </a:p>
        </p:txBody>
      </p:sp>
      <p:sp>
        <p:nvSpPr>
          <p:cNvPr id="3" name="Content Placeholder 2"/>
          <p:cNvSpPr>
            <a:spLocks noGrp="1"/>
          </p:cNvSpPr>
          <p:nvPr>
            <p:ph sz="quarter" idx="1"/>
          </p:nvPr>
        </p:nvSpPr>
        <p:spPr>
          <a:xfrm>
            <a:off x="762000" y="2667000"/>
            <a:ext cx="7620000" cy="3641725"/>
          </a:xfrm>
        </p:spPr>
        <p:txBody>
          <a:bodyPr>
            <a:noAutofit/>
          </a:bodyPr>
          <a:lstStyle/>
          <a:p>
            <a:r>
              <a:rPr lang="en-US" sz="3200" dirty="0"/>
              <a:t>Dr. Mary Ann Tsao began by listening— by visiting many people and asking, what are the needs of the community? What are the needs of the elderly in Singapore?</a:t>
            </a:r>
          </a:p>
          <a:p>
            <a:r>
              <a:rPr lang="en-US" sz="3200" dirty="0"/>
              <a:t>The answers shaped the Tsao Foundation program, which has been serving the elderly in Singapore for decades</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181100"/>
            <a:ext cx="3729341" cy="127689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086" y="1223010"/>
            <a:ext cx="914400" cy="1280160"/>
          </a:xfrm>
          <a:prstGeom prst="rect">
            <a:avLst/>
          </a:prstGeom>
        </p:spPr>
      </p:pic>
    </p:spTree>
    <p:extLst>
      <p:ext uri="{BB962C8B-B14F-4D97-AF65-F5344CB8AC3E}">
        <p14:creationId xmlns:p14="http://schemas.microsoft.com/office/powerpoint/2010/main" val="32997957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86800" cy="1295400"/>
          </a:xfrm>
        </p:spPr>
        <p:txBody>
          <a:bodyPr>
            <a:normAutofit fontScale="90000"/>
          </a:bodyPr>
          <a:lstStyle/>
          <a:p>
            <a:r>
              <a:rPr lang="en-US" dirty="0"/>
              <a:t>   R</a:t>
            </a:r>
            <a:r>
              <a:rPr lang="en-US" sz="4400" dirty="0"/>
              <a:t>esponding to</a:t>
            </a:r>
            <a:br>
              <a:rPr lang="en-US" sz="4400" dirty="0"/>
            </a:br>
            <a:r>
              <a:rPr lang="en-US" sz="4400" dirty="0"/>
              <a:t>   complaints </a:t>
            </a:r>
            <a:endParaRPr lang="en-SG" sz="44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27</a:t>
            </a:fld>
            <a:endParaRPr lang="en-US"/>
          </a:p>
        </p:txBody>
      </p:sp>
      <p:sp>
        <p:nvSpPr>
          <p:cNvPr id="3" name="Content Placeholder 2"/>
          <p:cNvSpPr>
            <a:spLocks noGrp="1"/>
          </p:cNvSpPr>
          <p:nvPr>
            <p:ph sz="quarter" idx="1"/>
          </p:nvPr>
        </p:nvSpPr>
        <p:spPr>
          <a:xfrm>
            <a:off x="723900" y="1905000"/>
            <a:ext cx="7696200" cy="4495800"/>
          </a:xfrm>
        </p:spPr>
        <p:txBody>
          <a:bodyPr>
            <a:normAutofit/>
          </a:bodyPr>
          <a:lstStyle/>
          <a:p>
            <a:r>
              <a:rPr lang="en-US" sz="3200" dirty="0"/>
              <a:t>Starbucks is one of the most successful companies in the world</a:t>
            </a:r>
          </a:p>
          <a:p>
            <a:r>
              <a:rPr lang="en-US" sz="3200" dirty="0"/>
              <a:t>Starbucks has made it a habit to sit down and listen to customers or neighbors who have complaints about their products or stores</a:t>
            </a:r>
          </a:p>
          <a:p>
            <a:r>
              <a:rPr lang="en-US" sz="3200" dirty="0"/>
              <a:t>Customers are asked for their suggestions to make things better— suggestions that are often positive and can be implemented</a:t>
            </a:r>
            <a:endParaRPr lang="en-SG" sz="32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19100"/>
            <a:ext cx="1203016" cy="1219200"/>
          </a:xfrm>
          <a:prstGeom prst="rect">
            <a:avLst/>
          </a:prstGeom>
        </p:spPr>
      </p:pic>
    </p:spTree>
    <p:extLst>
      <p:ext uri="{BB962C8B-B14F-4D97-AF65-F5344CB8AC3E}">
        <p14:creationId xmlns:p14="http://schemas.microsoft.com/office/powerpoint/2010/main" val="1684541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143000"/>
            <a:ext cx="7772400" cy="1143000"/>
          </a:xfrm>
        </p:spPr>
        <p:txBody>
          <a:bodyPr>
            <a:normAutofit fontScale="90000"/>
          </a:bodyPr>
          <a:lstStyle/>
          <a:p>
            <a:r>
              <a:rPr lang="en-US" dirty="0"/>
              <a:t>Adam Grant</a:t>
            </a:r>
            <a:br>
              <a:rPr lang="en-US" dirty="0"/>
            </a:br>
            <a:r>
              <a:rPr lang="en-US" i="1" dirty="0"/>
              <a:t>Give and Take</a:t>
            </a:r>
          </a:p>
        </p:txBody>
      </p:sp>
      <p:sp>
        <p:nvSpPr>
          <p:cNvPr id="3" name="Slide Number Placeholder 2"/>
          <p:cNvSpPr>
            <a:spLocks noGrp="1"/>
          </p:cNvSpPr>
          <p:nvPr>
            <p:ph type="sldNum" sz="quarter" idx="12"/>
          </p:nvPr>
        </p:nvSpPr>
        <p:spPr/>
        <p:txBody>
          <a:bodyPr/>
          <a:lstStyle/>
          <a:p>
            <a:fld id="{8622707D-08CF-47E9-90EA-51DC2C56B010}" type="slidenum">
              <a:rPr lang="en-SG" smtClean="0"/>
              <a:t>28</a:t>
            </a:fld>
            <a:endParaRPr lang="en-SG"/>
          </a:p>
        </p:txBody>
      </p:sp>
      <p:sp>
        <p:nvSpPr>
          <p:cNvPr id="4" name="Content Placeholder 3"/>
          <p:cNvSpPr>
            <a:spLocks noGrp="1"/>
          </p:cNvSpPr>
          <p:nvPr>
            <p:ph sz="quarter" idx="1"/>
          </p:nvPr>
        </p:nvSpPr>
        <p:spPr>
          <a:xfrm>
            <a:off x="914400" y="2689194"/>
            <a:ext cx="7467600" cy="3330606"/>
          </a:xfrm>
        </p:spPr>
        <p:txBody>
          <a:bodyPr>
            <a:normAutofit/>
          </a:bodyPr>
          <a:lstStyle/>
          <a:p>
            <a:r>
              <a:rPr lang="en-US" sz="3200" dirty="0"/>
              <a:t>In his book, </a:t>
            </a:r>
            <a:r>
              <a:rPr lang="en-US" sz="3200" i="1" dirty="0"/>
              <a:t>Give and Take:  Why Helping Others Drives Our Success,</a:t>
            </a:r>
            <a:r>
              <a:rPr lang="en-US" sz="3200" dirty="0"/>
              <a:t> Grant reports on research regarding effective salespeople</a:t>
            </a:r>
          </a:p>
          <a:p>
            <a:r>
              <a:rPr lang="en-US" sz="3200" dirty="0"/>
              <a:t>The most successful salespeople are those who spend time getting to know the customer and his or her needs, developing trust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562083"/>
            <a:ext cx="1557139" cy="184437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1200" y="562083"/>
            <a:ext cx="1195941" cy="1844378"/>
          </a:xfrm>
          <a:prstGeom prst="rect">
            <a:avLst/>
          </a:prstGeom>
        </p:spPr>
      </p:pic>
    </p:spTree>
    <p:extLst>
      <p:ext uri="{BB962C8B-B14F-4D97-AF65-F5344CB8AC3E}">
        <p14:creationId xmlns:p14="http://schemas.microsoft.com/office/powerpoint/2010/main" val="233869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68734"/>
            <a:ext cx="7772400" cy="1143000"/>
          </a:xfrm>
        </p:spPr>
        <p:txBody>
          <a:bodyPr>
            <a:normAutofit fontScale="90000"/>
          </a:bodyPr>
          <a:lstStyle/>
          <a:p>
            <a:r>
              <a:rPr lang="en-US" dirty="0"/>
              <a:t>Adam Grant</a:t>
            </a:r>
            <a:br>
              <a:rPr lang="en-US" dirty="0"/>
            </a:br>
            <a:r>
              <a:rPr lang="en-US" i="1" dirty="0"/>
              <a:t>Give and Take</a:t>
            </a:r>
          </a:p>
        </p:txBody>
      </p:sp>
      <p:sp>
        <p:nvSpPr>
          <p:cNvPr id="3" name="Slide Number Placeholder 2"/>
          <p:cNvSpPr>
            <a:spLocks noGrp="1"/>
          </p:cNvSpPr>
          <p:nvPr>
            <p:ph type="sldNum" sz="quarter" idx="12"/>
          </p:nvPr>
        </p:nvSpPr>
        <p:spPr/>
        <p:txBody>
          <a:bodyPr/>
          <a:lstStyle/>
          <a:p>
            <a:fld id="{8622707D-08CF-47E9-90EA-51DC2C56B010}" type="slidenum">
              <a:rPr lang="en-SG" smtClean="0"/>
              <a:t>29</a:t>
            </a:fld>
            <a:endParaRPr lang="en-SG"/>
          </a:p>
        </p:txBody>
      </p:sp>
      <p:sp>
        <p:nvSpPr>
          <p:cNvPr id="4" name="Content Placeholder 3"/>
          <p:cNvSpPr>
            <a:spLocks noGrp="1"/>
          </p:cNvSpPr>
          <p:nvPr>
            <p:ph sz="quarter" idx="1"/>
          </p:nvPr>
        </p:nvSpPr>
        <p:spPr>
          <a:xfrm>
            <a:off x="914400" y="2018681"/>
            <a:ext cx="7239000" cy="4290639"/>
          </a:xfrm>
        </p:spPr>
        <p:txBody>
          <a:bodyPr>
            <a:normAutofit fontScale="92500" lnSpcReduction="10000"/>
          </a:bodyPr>
          <a:lstStyle/>
          <a:p>
            <a:r>
              <a:rPr lang="en-US" sz="3200" dirty="0"/>
              <a:t>Grant conducted a survey of opticians to determine which ones were “givers,” “takers,” and “matchers,” and then compared the results with sales revenue</a:t>
            </a:r>
          </a:p>
          <a:p>
            <a:r>
              <a:rPr lang="en-US" sz="3200" dirty="0"/>
              <a:t>The average “giver” brought in over 30 percent more annual revenue than “matchers” and 68 percent more than “takers” </a:t>
            </a:r>
          </a:p>
          <a:p>
            <a:r>
              <a:rPr lang="en-US" sz="3200" dirty="0"/>
              <a:t>The “givers” gave their time and attention to others, building relationships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8532" y="261787"/>
            <a:ext cx="1224136" cy="14499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261787"/>
            <a:ext cx="940182" cy="1449947"/>
          </a:xfrm>
          <a:prstGeom prst="rect">
            <a:avLst/>
          </a:prstGeom>
        </p:spPr>
      </p:pic>
    </p:spTree>
    <p:extLst>
      <p:ext uri="{BB962C8B-B14F-4D97-AF65-F5344CB8AC3E}">
        <p14:creationId xmlns:p14="http://schemas.microsoft.com/office/powerpoint/2010/main" val="3516115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533400" y="228600"/>
            <a:ext cx="8153400" cy="990600"/>
          </a:xfrm>
        </p:spPr>
        <p:txBody>
          <a:bodyPr>
            <a:normAutofit/>
          </a:bodyPr>
          <a:lstStyle/>
          <a:p>
            <a:pPr algn="l" eaLnBrk="1" hangingPunct="1">
              <a:defRPr/>
            </a:pPr>
            <a:r>
              <a:rPr lang="en-US" sz="3600" dirty="0"/>
              <a:t>  	   </a:t>
            </a:r>
            <a:r>
              <a:rPr lang="en-US" dirty="0"/>
              <a:t>Institutional Principles</a:t>
            </a:r>
          </a:p>
        </p:txBody>
      </p:sp>
      <p:sp>
        <p:nvSpPr>
          <p:cNvPr id="96259" name="Rectangle 3"/>
          <p:cNvSpPr>
            <a:spLocks noGrp="1" noChangeArrowheads="1"/>
          </p:cNvSpPr>
          <p:nvPr>
            <p:ph type="body" sz="half" idx="1"/>
          </p:nvPr>
        </p:nvSpPr>
        <p:spPr>
          <a:xfrm>
            <a:off x="914400" y="1447800"/>
            <a:ext cx="7543800" cy="5029200"/>
          </a:xfrm>
        </p:spPr>
        <p:txBody>
          <a:bodyPr>
            <a:normAutofit/>
          </a:bodyPr>
          <a:lstStyle/>
          <a:p>
            <a:pPr eaLnBrk="1" hangingPunct="1">
              <a:lnSpc>
                <a:spcPct val="90000"/>
              </a:lnSpc>
              <a:defRPr/>
            </a:pPr>
            <a:r>
              <a:rPr lang="en-US" sz="3300" b="1" dirty="0"/>
              <a:t>Reach agreement on the organization’s purpose and desired outcomes</a:t>
            </a:r>
          </a:p>
          <a:p>
            <a:pPr eaLnBrk="1" hangingPunct="1">
              <a:lnSpc>
                <a:spcPct val="90000"/>
              </a:lnSpc>
              <a:defRPr/>
            </a:pPr>
            <a:r>
              <a:rPr lang="en-US" sz="3300" b="1" dirty="0"/>
              <a:t>Serve employees</a:t>
            </a:r>
          </a:p>
          <a:p>
            <a:pPr eaLnBrk="1" hangingPunct="1">
              <a:lnSpc>
                <a:spcPct val="90000"/>
              </a:lnSpc>
              <a:defRPr/>
            </a:pPr>
            <a:r>
              <a:rPr lang="en-US" sz="3300" b="1" dirty="0"/>
              <a:t>Serve customers</a:t>
            </a:r>
          </a:p>
          <a:p>
            <a:pPr>
              <a:lnSpc>
                <a:spcPct val="90000"/>
              </a:lnSpc>
              <a:defRPr/>
            </a:pPr>
            <a:r>
              <a:rPr lang="en-US" sz="3300" dirty="0"/>
              <a:t>Build and facilitate teams</a:t>
            </a:r>
          </a:p>
          <a:p>
            <a:pPr>
              <a:lnSpc>
                <a:spcPct val="90000"/>
              </a:lnSpc>
              <a:defRPr/>
            </a:pPr>
            <a:r>
              <a:rPr lang="en-US" sz="3300" dirty="0"/>
              <a:t>Develop an effective board</a:t>
            </a:r>
          </a:p>
          <a:p>
            <a:pPr eaLnBrk="1" hangingPunct="1">
              <a:lnSpc>
                <a:spcPct val="90000"/>
              </a:lnSpc>
              <a:defRPr/>
            </a:pPr>
            <a:r>
              <a:rPr lang="en-US" sz="3300" dirty="0"/>
              <a:t>Strengthen partnerships</a:t>
            </a:r>
          </a:p>
          <a:p>
            <a:pPr eaLnBrk="1" hangingPunct="1">
              <a:lnSpc>
                <a:spcPct val="90000"/>
              </a:lnSpc>
              <a:defRPr/>
            </a:pPr>
            <a:r>
              <a:rPr lang="en-US" sz="3300" dirty="0"/>
              <a:t>Serve communities</a:t>
            </a:r>
          </a:p>
          <a:p>
            <a:pPr eaLnBrk="1" hangingPunct="1">
              <a:lnSpc>
                <a:spcPct val="90000"/>
              </a:lnSpc>
              <a:defRPr/>
            </a:pPr>
            <a:r>
              <a:rPr lang="en-US" sz="3300" dirty="0"/>
              <a:t>Grow servant leaders</a:t>
            </a:r>
          </a:p>
        </p:txBody>
      </p:sp>
      <p:sp>
        <p:nvSpPr>
          <p:cNvPr id="21509" name="Slide Number Placeholder 4"/>
          <p:cNvSpPr>
            <a:spLocks noGrp="1"/>
          </p:cNvSpPr>
          <p:nvPr>
            <p:ph type="sldNum" sz="quarter" idx="11"/>
          </p:nvPr>
        </p:nvSpPr>
        <p:spPr>
          <a:noFill/>
        </p:spPr>
        <p:txBody>
          <a:bodyPr/>
          <a:lstStyle/>
          <a:p>
            <a:fld id="{1958C3EF-5C98-4169-9A58-AA7C84815E59}" type="slidenum">
              <a:rPr lang="en-US" smtClean="0"/>
              <a:pPr/>
              <a:t>3</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4400" y="304800"/>
            <a:ext cx="661343" cy="990600"/>
          </a:xfrm>
          <a:prstGeom prst="rect">
            <a:avLst/>
          </a:prstGeom>
        </p:spPr>
      </p:pic>
    </p:spTree>
    <p:extLst>
      <p:ext uri="{BB962C8B-B14F-4D97-AF65-F5344CB8AC3E}">
        <p14:creationId xmlns:p14="http://schemas.microsoft.com/office/powerpoint/2010/main" val="140678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5951"/>
            <a:ext cx="7384976" cy="1143000"/>
          </a:xfrm>
        </p:spPr>
        <p:txBody>
          <a:bodyPr>
            <a:normAutofit fontScale="90000"/>
          </a:bodyPr>
          <a:lstStyle/>
          <a:p>
            <a:r>
              <a:rPr lang="en-US" dirty="0"/>
              <a:t>Adam Grant</a:t>
            </a:r>
            <a:br>
              <a:rPr lang="en-US" dirty="0"/>
            </a:br>
            <a:r>
              <a:rPr lang="en-US" i="1" dirty="0"/>
              <a:t>Give and Take</a:t>
            </a:r>
          </a:p>
        </p:txBody>
      </p:sp>
      <p:sp>
        <p:nvSpPr>
          <p:cNvPr id="3" name="Slide Number Placeholder 2"/>
          <p:cNvSpPr>
            <a:spLocks noGrp="1"/>
          </p:cNvSpPr>
          <p:nvPr>
            <p:ph type="sldNum" sz="quarter" idx="12"/>
          </p:nvPr>
        </p:nvSpPr>
        <p:spPr/>
        <p:txBody>
          <a:bodyPr/>
          <a:lstStyle/>
          <a:p>
            <a:fld id="{8622707D-08CF-47E9-90EA-51DC2C56B010}" type="slidenum">
              <a:rPr lang="en-SG" smtClean="0"/>
              <a:t>30</a:t>
            </a:fld>
            <a:endParaRPr lang="en-SG"/>
          </a:p>
        </p:txBody>
      </p:sp>
      <p:sp>
        <p:nvSpPr>
          <p:cNvPr id="4" name="Content Placeholder 3"/>
          <p:cNvSpPr>
            <a:spLocks noGrp="1"/>
          </p:cNvSpPr>
          <p:nvPr>
            <p:ph sz="quarter" idx="1"/>
          </p:nvPr>
        </p:nvSpPr>
        <p:spPr>
          <a:xfrm>
            <a:off x="914400" y="2132856"/>
            <a:ext cx="7772400" cy="4176464"/>
          </a:xfrm>
        </p:spPr>
        <p:txBody>
          <a:bodyPr>
            <a:normAutofit/>
          </a:bodyPr>
          <a:lstStyle/>
          <a:p>
            <a:r>
              <a:rPr lang="en-US" sz="3200" dirty="0"/>
              <a:t>“By asking questions and getting to know their customers, givers build trust and gain knowledge about their customers’ needs. Over time, this makes them better at selling.” </a:t>
            </a:r>
          </a:p>
          <a:p>
            <a:r>
              <a:rPr lang="en-US" sz="3200" dirty="0"/>
              <a:t>“In one study, pharmaceutical salespeople were assigned to a new product with no existing client base. Each quarter…the givers pulled further ahead of the others.”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11961" y="415262"/>
            <a:ext cx="1224136" cy="144994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7028" y="415261"/>
            <a:ext cx="940182" cy="1449947"/>
          </a:xfrm>
          <a:prstGeom prst="rect">
            <a:avLst/>
          </a:prstGeom>
        </p:spPr>
      </p:pic>
    </p:spTree>
    <p:extLst>
      <p:ext uri="{BB962C8B-B14F-4D97-AF65-F5344CB8AC3E}">
        <p14:creationId xmlns:p14="http://schemas.microsoft.com/office/powerpoint/2010/main" val="201710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dirty="0"/>
          </a:p>
        </p:txBody>
      </p:sp>
      <p:sp>
        <p:nvSpPr>
          <p:cNvPr id="3" name="Slide Number Placeholder 2"/>
          <p:cNvSpPr>
            <a:spLocks noGrp="1"/>
          </p:cNvSpPr>
          <p:nvPr>
            <p:ph type="sldNum" sz="quarter" idx="12"/>
          </p:nvPr>
        </p:nvSpPr>
        <p:spPr/>
        <p:txBody>
          <a:bodyPr/>
          <a:lstStyle/>
          <a:p>
            <a:pPr>
              <a:defRPr/>
            </a:pPr>
            <a:fld id="{46F55E5A-06A1-4024-92E3-E37A303B06C1}" type="slidenum">
              <a:rPr lang="en-US" smtClean="0"/>
              <a:pPr>
                <a:defRPr/>
              </a:pPr>
              <a:t>31</a:t>
            </a:fld>
            <a:endParaRPr lang="en-US"/>
          </a:p>
        </p:txBody>
      </p:sp>
      <p:sp>
        <p:nvSpPr>
          <p:cNvPr id="4" name="Content Placeholder 3"/>
          <p:cNvSpPr>
            <a:spLocks noGrp="1"/>
          </p:cNvSpPr>
          <p:nvPr>
            <p:ph sz="quarter" idx="1"/>
          </p:nvPr>
        </p:nvSpPr>
        <p:spPr>
          <a:xfrm>
            <a:off x="914400" y="4038600"/>
            <a:ext cx="7772400" cy="1981200"/>
          </a:xfrm>
        </p:spPr>
        <p:txBody>
          <a:bodyPr>
            <a:normAutofit/>
          </a:bodyPr>
          <a:lstStyle/>
          <a:p>
            <a:pPr marL="0" indent="0" algn="ctr">
              <a:buNone/>
            </a:pPr>
            <a:r>
              <a:rPr lang="en-US" sz="5000" dirty="0"/>
              <a:t>Comments or questions…</a:t>
            </a:r>
            <a:endParaRPr lang="en-SG" sz="5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1880" y="1700808"/>
            <a:ext cx="1943100" cy="1943100"/>
          </a:xfrm>
          <a:prstGeom prst="rect">
            <a:avLst/>
          </a:prstGeom>
        </p:spPr>
      </p:pic>
    </p:spTree>
    <p:extLst>
      <p:ext uri="{BB962C8B-B14F-4D97-AF65-F5344CB8AC3E}">
        <p14:creationId xmlns:p14="http://schemas.microsoft.com/office/powerpoint/2010/main" val="2998043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normAutofit/>
          </a:bodyPr>
          <a:lstStyle/>
          <a:p>
            <a:r>
              <a:rPr lang="en-US" dirty="0"/>
              <a:t>  Reflection</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32</a:t>
            </a:fld>
            <a:endParaRPr lang="en-US"/>
          </a:p>
        </p:txBody>
      </p:sp>
      <p:sp>
        <p:nvSpPr>
          <p:cNvPr id="3" name="Content Placeholder 2"/>
          <p:cNvSpPr>
            <a:spLocks noGrp="1"/>
          </p:cNvSpPr>
          <p:nvPr>
            <p:ph sz="quarter" idx="1"/>
          </p:nvPr>
        </p:nvSpPr>
        <p:spPr>
          <a:xfrm>
            <a:off x="761999" y="3429000"/>
            <a:ext cx="7543801" cy="3032125"/>
          </a:xfrm>
        </p:spPr>
        <p:txBody>
          <a:bodyPr>
            <a:normAutofit/>
          </a:bodyPr>
          <a:lstStyle/>
          <a:p>
            <a:r>
              <a:rPr lang="en-US" sz="3800" dirty="0"/>
              <a:t>How does your organization serve its customers/members/students?</a:t>
            </a:r>
          </a:p>
          <a:p>
            <a:r>
              <a:rPr lang="en-US" sz="3800" dirty="0"/>
              <a:t>How might your organization serve them better?</a:t>
            </a:r>
          </a:p>
          <a:p>
            <a:pPr marL="0" indent="0">
              <a:buNone/>
            </a:pPr>
            <a:endParaRPr lang="en-SG" sz="3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9" y="1371600"/>
            <a:ext cx="3265715" cy="1828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697946"/>
            <a:ext cx="457200" cy="398303"/>
          </a:xfrm>
          <a:prstGeom prst="rect">
            <a:avLst/>
          </a:prstGeom>
        </p:spPr>
      </p:pic>
    </p:spTree>
    <p:extLst>
      <p:ext uri="{BB962C8B-B14F-4D97-AF65-F5344CB8AC3E}">
        <p14:creationId xmlns:p14="http://schemas.microsoft.com/office/powerpoint/2010/main" val="470959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rrowheads="1"/>
          </p:cNvSpPr>
          <p:nvPr>
            <p:ph type="title"/>
          </p:nvPr>
        </p:nvSpPr>
        <p:spPr>
          <a:xfrm>
            <a:off x="533400" y="533400"/>
            <a:ext cx="8153400" cy="1676400"/>
          </a:xfrm>
        </p:spPr>
        <p:txBody>
          <a:bodyPr>
            <a:normAutofit/>
          </a:bodyPr>
          <a:lstStyle/>
          <a:p>
            <a:pPr algn="l" eaLnBrk="1" hangingPunct="1">
              <a:defRPr/>
            </a:pPr>
            <a:r>
              <a:rPr lang="en-US" sz="3600" dirty="0"/>
              <a:t>  	   	</a:t>
            </a:r>
            <a:r>
              <a:rPr lang="en-US" sz="4400" dirty="0"/>
              <a:t>Institutional 	   	   	 		Principles</a:t>
            </a:r>
          </a:p>
        </p:txBody>
      </p:sp>
      <p:sp>
        <p:nvSpPr>
          <p:cNvPr id="96259" name="Rectangle 3"/>
          <p:cNvSpPr>
            <a:spLocks noGrp="1" noChangeArrowheads="1"/>
          </p:cNvSpPr>
          <p:nvPr>
            <p:ph type="body" sz="half" idx="1"/>
          </p:nvPr>
        </p:nvSpPr>
        <p:spPr>
          <a:xfrm>
            <a:off x="457200" y="2438400"/>
            <a:ext cx="8001000" cy="4267200"/>
          </a:xfrm>
        </p:spPr>
        <p:txBody>
          <a:bodyPr>
            <a:normAutofit/>
          </a:bodyPr>
          <a:lstStyle/>
          <a:p>
            <a:pPr eaLnBrk="1" hangingPunct="1">
              <a:lnSpc>
                <a:spcPct val="90000"/>
              </a:lnSpc>
              <a:defRPr/>
            </a:pPr>
            <a:endParaRPr lang="en-US" sz="3600" dirty="0"/>
          </a:p>
          <a:p>
            <a:pPr marL="0" indent="0" algn="ctr" eaLnBrk="1" hangingPunct="1">
              <a:lnSpc>
                <a:spcPct val="90000"/>
              </a:lnSpc>
              <a:buNone/>
              <a:defRPr/>
            </a:pPr>
            <a:r>
              <a:rPr lang="en-US" sz="4100" b="1" dirty="0"/>
              <a:t>Reach agreement on the organization’s purpose</a:t>
            </a:r>
          </a:p>
          <a:p>
            <a:pPr marL="0" indent="0" algn="ctr" eaLnBrk="1" hangingPunct="1">
              <a:lnSpc>
                <a:spcPct val="90000"/>
              </a:lnSpc>
              <a:buNone/>
              <a:defRPr/>
            </a:pPr>
            <a:r>
              <a:rPr lang="en-US" sz="4100" b="1" dirty="0"/>
              <a:t>and desired outcomes</a:t>
            </a:r>
          </a:p>
          <a:p>
            <a:pPr marL="0" indent="0" eaLnBrk="1" hangingPunct="1">
              <a:lnSpc>
                <a:spcPct val="90000"/>
              </a:lnSpc>
              <a:buNone/>
              <a:defRPr/>
            </a:pPr>
            <a:endParaRPr lang="en-US" sz="2800" dirty="0"/>
          </a:p>
        </p:txBody>
      </p:sp>
      <p:sp>
        <p:nvSpPr>
          <p:cNvPr id="21509" name="Slide Number Placeholder 4"/>
          <p:cNvSpPr>
            <a:spLocks noGrp="1"/>
          </p:cNvSpPr>
          <p:nvPr>
            <p:ph type="sldNum" sz="quarter" idx="11"/>
          </p:nvPr>
        </p:nvSpPr>
        <p:spPr>
          <a:noFill/>
        </p:spPr>
        <p:txBody>
          <a:bodyPr/>
          <a:lstStyle/>
          <a:p>
            <a:fld id="{1958C3EF-5C98-4169-9A58-AA7C84815E59}" type="slidenum">
              <a:rPr lang="en-US" smtClean="0"/>
              <a:pPr/>
              <a:t>4</a:t>
            </a:fld>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0598" y="381000"/>
            <a:ext cx="1119196" cy="1676400"/>
          </a:xfrm>
          <a:prstGeom prst="rect">
            <a:avLst/>
          </a:prstGeom>
        </p:spPr>
      </p:pic>
    </p:spTree>
    <p:extLst>
      <p:ext uri="{BB962C8B-B14F-4D97-AF65-F5344CB8AC3E}">
        <p14:creationId xmlns:p14="http://schemas.microsoft.com/office/powerpoint/2010/main" val="214507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686800" cy="838200"/>
          </a:xfrm>
        </p:spPr>
        <p:txBody>
          <a:bodyPr/>
          <a:lstStyle/>
          <a:p>
            <a:r>
              <a:rPr lang="en-US" dirty="0"/>
              <a:t>		</a:t>
            </a:r>
            <a:r>
              <a:rPr lang="en-US" sz="4000" dirty="0"/>
              <a:t>The unifying </a:t>
            </a:r>
            <a:r>
              <a:rPr lang="en-US" dirty="0"/>
              <a:t>d</a:t>
            </a:r>
            <a:r>
              <a:rPr lang="en-US" sz="4000" dirty="0"/>
              <a:t>ream</a:t>
            </a:r>
            <a:endParaRPr lang="en-SG" sz="4000" dirty="0"/>
          </a:p>
        </p:txBody>
      </p:sp>
      <p:sp>
        <p:nvSpPr>
          <p:cNvPr id="4" name="Slide Number Placeholder 3"/>
          <p:cNvSpPr>
            <a:spLocks noGrp="1"/>
          </p:cNvSpPr>
          <p:nvPr>
            <p:ph type="sldNum" sz="quarter" idx="12"/>
          </p:nvPr>
        </p:nvSpPr>
        <p:spPr/>
        <p:txBody>
          <a:bodyPr/>
          <a:lstStyle/>
          <a:p>
            <a:pPr>
              <a:defRPr/>
            </a:pPr>
            <a:fld id="{46F55E5A-06A1-4024-92E3-E37A303B06C1}" type="slidenum">
              <a:rPr lang="en-US" smtClean="0"/>
              <a:pPr>
                <a:defRPr/>
              </a:pPr>
              <a:t>5</a:t>
            </a:fld>
            <a:endParaRPr lang="en-US"/>
          </a:p>
        </p:txBody>
      </p:sp>
      <p:sp>
        <p:nvSpPr>
          <p:cNvPr id="3" name="Content Placeholder 2"/>
          <p:cNvSpPr>
            <a:spLocks noGrp="1"/>
          </p:cNvSpPr>
          <p:nvPr>
            <p:ph sz="quarter" idx="1"/>
          </p:nvPr>
        </p:nvSpPr>
        <p:spPr>
          <a:xfrm>
            <a:off x="838200" y="1919634"/>
            <a:ext cx="7924800" cy="4557366"/>
          </a:xfrm>
        </p:spPr>
        <p:txBody>
          <a:bodyPr>
            <a:normAutofit/>
          </a:bodyPr>
          <a:lstStyle/>
          <a:p>
            <a:pPr marL="0" indent="0">
              <a:buNone/>
            </a:pPr>
            <a:r>
              <a:rPr lang="en-US" sz="3200" dirty="0"/>
              <a:t>“Institutions function better when the idea, the dream, is to the fore, and the person, the leader, is seen as the servant of the idea… It is the </a:t>
            </a:r>
            <a:r>
              <a:rPr lang="en-US" sz="3200" i="1" dirty="0"/>
              <a:t>idea</a:t>
            </a:r>
            <a:r>
              <a:rPr lang="en-US" sz="3200" dirty="0"/>
              <a:t> that unites people in the common effort… It is the communicated faith of the leader in the dream that enlists dedicated support needed to move people toward accomplishment of the dream.”</a:t>
            </a:r>
          </a:p>
          <a:p>
            <a:pPr marL="457200" lvl="1" indent="0">
              <a:buNone/>
            </a:pPr>
            <a:r>
              <a:rPr lang="en-US" dirty="0"/>
              <a:t>			 	      --</a:t>
            </a:r>
            <a:r>
              <a:rPr lang="en-US" sz="2400" dirty="0"/>
              <a:t>Robert K. Greenleaf</a:t>
            </a:r>
            <a:endParaRPr lang="en-SG" sz="2400" dirty="0"/>
          </a:p>
        </p:txBody>
      </p:sp>
      <p:pic>
        <p:nvPicPr>
          <p:cNvPr id="5" name="Picture 4" descr="Greenleaf 3.jpg"/>
          <p:cNvPicPr>
            <a:picLocks noChangeAspect="1"/>
          </p:cNvPicPr>
          <p:nvPr/>
        </p:nvPicPr>
        <p:blipFill>
          <a:blip r:embed="rId2" cstate="print"/>
          <a:stretch>
            <a:fillRect/>
          </a:stretch>
        </p:blipFill>
        <p:spPr>
          <a:xfrm>
            <a:off x="914400" y="381000"/>
            <a:ext cx="978541" cy="1382486"/>
          </a:xfrm>
          <a:prstGeom prst="rect">
            <a:avLst/>
          </a:prstGeom>
        </p:spPr>
      </p:pic>
    </p:spTree>
    <p:extLst>
      <p:ext uri="{BB962C8B-B14F-4D97-AF65-F5344CB8AC3E}">
        <p14:creationId xmlns:p14="http://schemas.microsoft.com/office/powerpoint/2010/main" val="319962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772400" cy="1143000"/>
          </a:xfrm>
        </p:spPr>
        <p:txBody>
          <a:bodyPr>
            <a:normAutofit fontScale="90000"/>
          </a:bodyPr>
          <a:lstStyle/>
          <a:p>
            <a:r>
              <a:rPr lang="en-US" sz="4400" dirty="0"/>
              <a:t>Simon Sinek</a:t>
            </a:r>
            <a:br>
              <a:rPr lang="en-US" dirty="0"/>
            </a:br>
            <a:r>
              <a:rPr lang="en-US" i="1" dirty="0"/>
              <a:t>Start with Why</a:t>
            </a: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6</a:t>
            </a:fld>
            <a:endParaRPr lang="en-US"/>
          </a:p>
        </p:txBody>
      </p:sp>
      <p:sp>
        <p:nvSpPr>
          <p:cNvPr id="4" name="Content Placeholder 3"/>
          <p:cNvSpPr>
            <a:spLocks noGrp="1"/>
          </p:cNvSpPr>
          <p:nvPr>
            <p:ph sz="quarter" idx="1"/>
          </p:nvPr>
        </p:nvSpPr>
        <p:spPr>
          <a:xfrm>
            <a:off x="685800" y="2209800"/>
            <a:ext cx="7772400" cy="3886200"/>
          </a:xfrm>
        </p:spPr>
        <p:txBody>
          <a:bodyPr>
            <a:normAutofit lnSpcReduction="10000"/>
          </a:bodyPr>
          <a:lstStyle/>
          <a:p>
            <a:r>
              <a:rPr lang="en-US" sz="3200" dirty="0"/>
              <a:t>Simon O. Sinek is a British-American author, motivational speaker, marketing consultant, and author</a:t>
            </a:r>
          </a:p>
          <a:p>
            <a:r>
              <a:rPr lang="en-US" sz="3200" dirty="0"/>
              <a:t>His talk </a:t>
            </a:r>
            <a:r>
              <a:rPr lang="en-US" sz="3200" i="1" dirty="0"/>
              <a:t>How Great Leaders Inspire Action</a:t>
            </a:r>
            <a:r>
              <a:rPr lang="en-US" sz="3200" dirty="0"/>
              <a:t> is listed as the third most popular TED talk of all time (36 million views)</a:t>
            </a:r>
          </a:p>
          <a:p>
            <a:r>
              <a:rPr lang="en-US" sz="3200" dirty="0"/>
              <a:t>His books include </a:t>
            </a:r>
            <a:r>
              <a:rPr lang="en-US" sz="3200" i="1" dirty="0"/>
              <a:t>Start with Why</a:t>
            </a:r>
            <a:r>
              <a:rPr lang="en-US" sz="3200" dirty="0"/>
              <a:t>, and </a:t>
            </a:r>
            <a:r>
              <a:rPr lang="en-US" sz="3200" i="1" dirty="0"/>
              <a:t>Leaders Eat Last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395260"/>
            <a:ext cx="1051547" cy="158594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585" r="4755"/>
          <a:stretch/>
        </p:blipFill>
        <p:spPr>
          <a:xfrm>
            <a:off x="4045788" y="381000"/>
            <a:ext cx="2562045" cy="1600200"/>
          </a:xfrm>
          <a:prstGeom prst="rect">
            <a:avLst/>
          </a:prstGeom>
        </p:spPr>
      </p:pic>
    </p:spTree>
    <p:extLst>
      <p:ext uri="{BB962C8B-B14F-4D97-AF65-F5344CB8AC3E}">
        <p14:creationId xmlns:p14="http://schemas.microsoft.com/office/powerpoint/2010/main" val="3772977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Simon Sinek</a:t>
            </a:r>
          </a:p>
        </p:txBody>
      </p:sp>
      <p:sp>
        <p:nvSpPr>
          <p:cNvPr id="3" name="Slide Number Placeholder 2"/>
          <p:cNvSpPr>
            <a:spLocks noGrp="1"/>
          </p:cNvSpPr>
          <p:nvPr>
            <p:ph type="sldNum" sz="quarter" idx="12"/>
          </p:nvPr>
        </p:nvSpPr>
        <p:spPr/>
        <p:txBody>
          <a:bodyPr/>
          <a:lstStyle/>
          <a:p>
            <a:pPr>
              <a:defRPr/>
            </a:pPr>
            <a:fld id="{7FDDF30F-97E8-40B6-B0A3-C24EFC9EA040}" type="slidenum">
              <a:rPr lang="en-US" smtClean="0"/>
              <a:pPr>
                <a:defRPr/>
              </a:pPr>
              <a:t>7</a:t>
            </a:fld>
            <a:endParaRPr lang="en-US"/>
          </a:p>
        </p:txBody>
      </p:sp>
      <p:sp>
        <p:nvSpPr>
          <p:cNvPr id="6" name="Content Placeholder 5">
            <a:extLst>
              <a:ext uri="{FF2B5EF4-FFF2-40B4-BE49-F238E27FC236}">
                <a16:creationId xmlns:a16="http://schemas.microsoft.com/office/drawing/2014/main" id="{D12B1B2C-4963-4B85-A28F-A28B5ABF200F}"/>
              </a:ext>
            </a:extLst>
          </p:cNvPr>
          <p:cNvSpPr>
            <a:spLocks noGrp="1"/>
          </p:cNvSpPr>
          <p:nvPr>
            <p:ph sz="quarter" idx="1"/>
          </p:nvPr>
        </p:nvSpPr>
        <p:spPr/>
        <p:txBody>
          <a:bodyPr/>
          <a:lstStyle/>
          <a:p>
            <a:r>
              <a:rPr lang="en-US" dirty="0"/>
              <a:t>https://www.youtube.com/watch?v=u4ZoJKF_VuA</a:t>
            </a:r>
          </a:p>
        </p:txBody>
      </p:sp>
      <p:pic>
        <p:nvPicPr>
          <p:cNvPr id="5" name="Picture 4" descr="A person holding his hand up&#10;&#10;Description automatically generated">
            <a:extLst>
              <a:ext uri="{FF2B5EF4-FFF2-40B4-BE49-F238E27FC236}">
                <a16:creationId xmlns:a16="http://schemas.microsoft.com/office/drawing/2014/main" id="{AE611422-01AD-4928-901D-2D4CEB0F0E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7800" y="2819400"/>
            <a:ext cx="3708400" cy="2781300"/>
          </a:xfrm>
          <a:prstGeom prst="rect">
            <a:avLst/>
          </a:prstGeom>
        </p:spPr>
      </p:pic>
    </p:spTree>
    <p:extLst>
      <p:ext uri="{BB962C8B-B14F-4D97-AF65-F5344CB8AC3E}">
        <p14:creationId xmlns:p14="http://schemas.microsoft.com/office/powerpoint/2010/main" val="84206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1"/>
            <a:ext cx="8686800" cy="990600"/>
          </a:xfrm>
        </p:spPr>
        <p:txBody>
          <a:bodyPr>
            <a:noAutofit/>
          </a:bodyPr>
          <a:lstStyle/>
          <a:p>
            <a:r>
              <a:rPr lang="en-US" sz="4000" dirty="0"/>
              <a:t>  Steps</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8</a:t>
            </a:fld>
            <a:endParaRPr lang="en-US"/>
          </a:p>
        </p:txBody>
      </p:sp>
      <p:sp>
        <p:nvSpPr>
          <p:cNvPr id="3" name="Content Placeholder 2"/>
          <p:cNvSpPr>
            <a:spLocks noGrp="1"/>
          </p:cNvSpPr>
          <p:nvPr>
            <p:ph sz="quarter" idx="1"/>
          </p:nvPr>
        </p:nvSpPr>
        <p:spPr>
          <a:xfrm>
            <a:off x="304800" y="1295400"/>
            <a:ext cx="8229600" cy="5105401"/>
          </a:xfrm>
        </p:spPr>
        <p:txBody>
          <a:bodyPr>
            <a:normAutofit lnSpcReduction="10000"/>
          </a:bodyPr>
          <a:lstStyle/>
          <a:p>
            <a:r>
              <a:rPr lang="en-US" sz="3400" dirty="0"/>
              <a:t>Articulate the dream or purpose</a:t>
            </a:r>
          </a:p>
          <a:p>
            <a:r>
              <a:rPr lang="en-US" sz="3400" dirty="0"/>
              <a:t>Establish the mission, create the vision, identify the values</a:t>
            </a:r>
          </a:p>
          <a:p>
            <a:r>
              <a:rPr lang="en-US" sz="3400" dirty="0"/>
              <a:t>Determine the desired outcomes, such as:</a:t>
            </a:r>
          </a:p>
          <a:p>
            <a:pPr lvl="1"/>
            <a:r>
              <a:rPr lang="en-US" sz="3400" dirty="0"/>
              <a:t>Employee engagement and retention</a:t>
            </a:r>
          </a:p>
          <a:p>
            <a:pPr lvl="1"/>
            <a:r>
              <a:rPr lang="en-US" sz="3400" dirty="0"/>
              <a:t>Customer/member satisfaction</a:t>
            </a:r>
          </a:p>
          <a:p>
            <a:pPr lvl="1"/>
            <a:r>
              <a:rPr lang="en-US" sz="3400" dirty="0"/>
              <a:t>Reaching new customers/members</a:t>
            </a:r>
          </a:p>
          <a:p>
            <a:pPr lvl="1"/>
            <a:r>
              <a:rPr lang="en-US" sz="3400" dirty="0"/>
              <a:t>Impact on communities, society at large</a:t>
            </a:r>
          </a:p>
          <a:p>
            <a:pPr lvl="1"/>
            <a:r>
              <a:rPr lang="en-US" sz="3400" dirty="0"/>
              <a:t>Building strength for the future</a:t>
            </a:r>
          </a:p>
          <a:p>
            <a:pPr lvl="1"/>
            <a:endParaRPr lang="en-US" sz="3000" dirty="0"/>
          </a:p>
          <a:p>
            <a:pPr marL="0" indent="0">
              <a:buNone/>
            </a:pPr>
            <a:endParaRPr lang="en-SG" sz="3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7469" y="606757"/>
            <a:ext cx="685800" cy="685800"/>
          </a:xfrm>
          <a:prstGeom prst="rect">
            <a:avLst/>
          </a:prstGeom>
        </p:spPr>
      </p:pic>
    </p:spTree>
    <p:extLst>
      <p:ext uri="{BB962C8B-B14F-4D97-AF65-F5344CB8AC3E}">
        <p14:creationId xmlns:p14="http://schemas.microsoft.com/office/powerpoint/2010/main" val="3832474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686800" cy="838200"/>
          </a:xfrm>
        </p:spPr>
        <p:txBody>
          <a:bodyPr/>
          <a:lstStyle/>
          <a:p>
            <a:r>
              <a:rPr lang="en-US" dirty="0"/>
              <a:t>    P</a:t>
            </a:r>
            <a:r>
              <a:rPr lang="en-US" sz="4000" dirty="0"/>
              <a:t>urpose</a:t>
            </a:r>
            <a:endParaRPr lang="en-SG" sz="4000" dirty="0"/>
          </a:p>
        </p:txBody>
      </p:sp>
      <p:sp>
        <p:nvSpPr>
          <p:cNvPr id="4" name="Slide Number Placeholder 3"/>
          <p:cNvSpPr>
            <a:spLocks noGrp="1"/>
          </p:cNvSpPr>
          <p:nvPr>
            <p:ph type="sldNum" sz="quarter" idx="12"/>
          </p:nvPr>
        </p:nvSpPr>
        <p:spPr/>
        <p:txBody>
          <a:bodyPr/>
          <a:lstStyle/>
          <a:p>
            <a:pPr>
              <a:defRPr/>
            </a:pPr>
            <a:fld id="{7FDDF30F-97E8-40B6-B0A3-C24EFC9EA040}" type="slidenum">
              <a:rPr lang="en-US" smtClean="0"/>
              <a:pPr>
                <a:defRPr/>
              </a:pPr>
              <a:t>9</a:t>
            </a:fld>
            <a:endParaRPr lang="en-US"/>
          </a:p>
        </p:txBody>
      </p:sp>
      <p:sp>
        <p:nvSpPr>
          <p:cNvPr id="3" name="Content Placeholder 2"/>
          <p:cNvSpPr>
            <a:spLocks noGrp="1"/>
          </p:cNvSpPr>
          <p:nvPr>
            <p:ph sz="quarter" idx="1"/>
          </p:nvPr>
        </p:nvSpPr>
        <p:spPr>
          <a:xfrm>
            <a:off x="838200" y="1447800"/>
            <a:ext cx="7848600" cy="4953000"/>
          </a:xfrm>
        </p:spPr>
        <p:txBody>
          <a:bodyPr>
            <a:normAutofit/>
          </a:bodyPr>
          <a:lstStyle/>
          <a:p>
            <a:r>
              <a:rPr lang="en-US" sz="3200" dirty="0"/>
              <a:t>The founder of the Tata Group believed that acquiring wealth was not the primary purpose— the company’s mission was to help the communities in which it operated</a:t>
            </a:r>
            <a:endParaRPr lang="en-SG" sz="3200" dirty="0"/>
          </a:p>
          <a:p>
            <a:r>
              <a:rPr lang="en-US" sz="3200" dirty="0"/>
              <a:t>“Purpose is not about corporate strategy or tactics… Purpose is a spiritual and moral call to action; it is what a person or company stands for.”   </a:t>
            </a:r>
          </a:p>
          <a:p>
            <a:pPr marL="0" indent="0">
              <a:buNone/>
            </a:pPr>
            <a:r>
              <a:rPr lang="en-US" dirty="0"/>
              <a:t>		--</a:t>
            </a:r>
            <a:r>
              <a:rPr lang="en-US" sz="2400" dirty="0"/>
              <a:t>R. Tata, S. Hart, A. Sharma, C. </a:t>
            </a:r>
            <a:r>
              <a:rPr lang="en-US" sz="2400" dirty="0" err="1"/>
              <a:t>Sarkar</a:t>
            </a:r>
            <a:endParaRPr lang="en-US" sz="2400" dirty="0"/>
          </a:p>
          <a:p>
            <a:pPr marL="0" indent="0">
              <a:buNone/>
            </a:pPr>
            <a:r>
              <a:rPr lang="en-US" sz="2400" dirty="0"/>
              <a:t>	  	</a:t>
            </a:r>
            <a:r>
              <a:rPr lang="en-US" sz="2400" i="1" dirty="0"/>
              <a:t>MIT Sloan Management Review </a:t>
            </a:r>
            <a:r>
              <a:rPr lang="en-US" sz="2400" dirty="0"/>
              <a:t>(2013)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2800" y="381000"/>
            <a:ext cx="3429000" cy="923925"/>
          </a:xfrm>
          <a:prstGeom prst="rect">
            <a:avLst/>
          </a:prstGeom>
        </p:spPr>
      </p:pic>
    </p:spTree>
    <p:extLst>
      <p:ext uri="{BB962C8B-B14F-4D97-AF65-F5344CB8AC3E}">
        <p14:creationId xmlns:p14="http://schemas.microsoft.com/office/powerpoint/2010/main" val="36247182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5898</TotalTime>
  <Words>1403</Words>
  <Application>Microsoft Office PowerPoint</Application>
  <PresentationFormat>On-screen Show (4:3)</PresentationFormat>
  <Paragraphs>152</Paragraphs>
  <Slides>32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9" baseType="lpstr">
      <vt:lpstr>Arial</vt:lpstr>
      <vt:lpstr>Franklin Gothic Book</vt:lpstr>
      <vt:lpstr>Garamond</vt:lpstr>
      <vt:lpstr>Perpetua</vt:lpstr>
      <vt:lpstr>Wingdings 2</vt:lpstr>
      <vt:lpstr>Equity</vt:lpstr>
      <vt:lpstr>Acrobat Document</vt:lpstr>
      <vt:lpstr>16- Institutional Principles: Purpose, Employees, Customers</vt:lpstr>
      <vt:lpstr>         Key Practices and       Institutional Principles</vt:lpstr>
      <vt:lpstr>      Institutional Principles</vt:lpstr>
      <vt:lpstr>       Institutional             Principles</vt:lpstr>
      <vt:lpstr>  The unifying dream</vt:lpstr>
      <vt:lpstr>Simon Sinek Start with Why</vt:lpstr>
      <vt:lpstr>Simon Sinek</vt:lpstr>
      <vt:lpstr>  Steps</vt:lpstr>
      <vt:lpstr>    Purpose</vt:lpstr>
      <vt:lpstr>PowerPoint Presentation</vt:lpstr>
      <vt:lpstr>Florence Nightingale</vt:lpstr>
      <vt:lpstr>Stanton and Anthony</vt:lpstr>
      <vt:lpstr>Martin Luther King, Jr</vt:lpstr>
      <vt:lpstr>PowerPoint Presentation</vt:lpstr>
      <vt:lpstr>Reflection</vt:lpstr>
      <vt:lpstr>        Institutional              Principles</vt:lpstr>
      <vt:lpstr>   Steps</vt:lpstr>
      <vt:lpstr>   Putting employees first </vt:lpstr>
      <vt:lpstr>    Individual            Development Plans</vt:lpstr>
      <vt:lpstr>    Individual      Development Plans</vt:lpstr>
      <vt:lpstr>PowerPoint Presentation</vt:lpstr>
      <vt:lpstr>   Reflection</vt:lpstr>
      <vt:lpstr>       Institutional             Principles</vt:lpstr>
      <vt:lpstr>Peter Drucker The Effective Executive</vt:lpstr>
      <vt:lpstr>      Steps </vt:lpstr>
      <vt:lpstr>   Identifying Needs</vt:lpstr>
      <vt:lpstr>   Responding to    complaints </vt:lpstr>
      <vt:lpstr>Adam Grant Give and Take</vt:lpstr>
      <vt:lpstr>Adam Grant Give and Take</vt:lpstr>
      <vt:lpstr>Adam Grant Give and Take</vt:lpstr>
      <vt:lpstr>PowerPoint Presentation</vt:lpstr>
      <vt:lpstr>  Reflection</vt:lpstr>
    </vt:vector>
  </TitlesOfParts>
  <Company>Greenleaf Center for Servant-Leadership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Leadership Edge</dc:title>
  <dc:creator>Greenleaf Center</dc:creator>
  <cp:lastModifiedBy>Kent Keith</cp:lastModifiedBy>
  <cp:revision>974</cp:revision>
  <cp:lastPrinted>2015-07-08T01:02:07Z</cp:lastPrinted>
  <dcterms:created xsi:type="dcterms:W3CDTF">2008-06-02T13:08:54Z</dcterms:created>
  <dcterms:modified xsi:type="dcterms:W3CDTF">2022-05-28T01:58:10Z</dcterms:modified>
</cp:coreProperties>
</file>